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1.xml" ContentType="application/vnd.openxmlformats-officedocument.presentationml.notesSlide+xml"/>
  <Override PartName="/ppt/tags/tag70.xml" ContentType="application/vnd.openxmlformats-officedocument.presentationml.tags+xml"/>
  <Override PartName="/ppt/tags/tag71.xml" ContentType="application/vnd.openxmlformats-officedocument.presentationml.tags+xml"/>
  <Override PartName="/ppt/notesSlides/notesSlide2.xml" ContentType="application/vnd.openxmlformats-officedocument.presentationml.notesSlide+xml"/>
  <Override PartName="/ppt/tags/tag72.xml" ContentType="application/vnd.openxmlformats-officedocument.presentationml.tags+xml"/>
  <Override PartName="/ppt/notesSlides/notesSlide3.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handoutMasterIdLst>
    <p:handoutMasterId r:id="rId13"/>
  </p:handoutMasterIdLst>
  <p:sldIdLst>
    <p:sldId id="269" r:id="rId2"/>
    <p:sldId id="279" r:id="rId3"/>
    <p:sldId id="281" r:id="rId4"/>
    <p:sldId id="297" r:id="rId5"/>
    <p:sldId id="282" r:id="rId6"/>
    <p:sldId id="283" r:id="rId7"/>
    <p:sldId id="303" r:id="rId8"/>
    <p:sldId id="288" r:id="rId9"/>
    <p:sldId id="299" r:id="rId10"/>
    <p:sldId id="302" r:id="rId11"/>
  </p:sldIdLst>
  <p:sldSz cx="12192000" cy="6858000"/>
  <p:notesSz cx="6858000" cy="9144000"/>
  <p:embeddedFontLst>
    <p:embeddedFont>
      <p:font typeface="汉仪尚巍手书W" panose="02010600030101010101" charset="-122"/>
      <p:regular r:id="rId14"/>
    </p:embeddedFont>
    <p:embeddedFont>
      <p:font typeface="思源黑体 CN Bold" panose="02010600030101010101" charset="-122"/>
      <p:bold r:id="rId15"/>
    </p:embeddedFont>
    <p:embeddedFont>
      <p:font typeface="思源黑体 CN Regular" panose="02010600030101010101" charset="-122"/>
      <p:regular r:id="rId16"/>
    </p:embeddedFont>
    <p:embeddedFont>
      <p:font typeface="优设标题黑" panose="02010600030101010101" charset="-122"/>
      <p:regular r:id="rId17"/>
    </p:embeddedFont>
  </p:embeddedFontLst>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1B37"/>
    <a:srgbClr val="D9D9D9"/>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85" d="100"/>
          <a:sy n="85" d="100"/>
        </p:scale>
        <p:origin x="605" y="34"/>
      </p:cViewPr>
      <p:guideLst>
        <p:guide orient="horz" pos="1996"/>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黑体 CN Bold" panose="020B0800000000000000" charset="-122"/>
              <a:ea typeface="思源黑体 CN Bold" panose="020B08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ea typeface="思源黑体 CN Bold" panose="020B0800000000000000" charset="-122"/>
              </a:rPr>
              <a:t>2023/12/7</a:t>
            </a:fld>
            <a:endParaRPr lang="zh-CN" altLang="en-US">
              <a:ea typeface="思源黑体 CN Bold" panose="020B08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黑体 CN Bold" panose="020B0800000000000000" charset="-122"/>
              <a:ea typeface="思源黑体 CN Bold" panose="020B08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ea typeface="思源黑体 CN Bold" panose="020B0800000000000000" charset="-122"/>
              </a:rPr>
              <a:t>‹#›</a:t>
            </a:fld>
            <a:endParaRPr lang="zh-CN" altLang="en-US">
              <a:ea typeface="思源黑体 CN Bold" panose="020B0800000000000000"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png>
</file>

<file path=ppt/media/image5.png>
</file>

<file path=ppt/media/image6.jp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Bold" panose="020B0800000000000000" charset="-122"/>
                <a:ea typeface="思源黑体 CN Bold" panose="020B08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Bold" panose="020B0800000000000000" charset="-122"/>
                <a:ea typeface="思源黑体 CN Bold" panose="020B0800000000000000" charset="-122"/>
              </a:defRPr>
            </a:lvl1pPr>
          </a:lstStyle>
          <a:p>
            <a:fld id="{D2A48B96-639E-45A3-A0BA-2464DFDB1FAA}" type="datetimeFigureOut">
              <a:rPr lang="zh-CN" altLang="en-US" smtClean="0"/>
              <a:t>2023/12/7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Bold" panose="020B0800000000000000" charset="-122"/>
                <a:ea typeface="思源黑体 CN Bold" panose="020B08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Bold" panose="020B0800000000000000" charset="-122"/>
                <a:ea typeface="思源黑体 CN Bold" panose="020B0800000000000000" charset="-122"/>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Bold" panose="020B0800000000000000" charset="-122"/>
        <a:ea typeface="思源黑体 CN Bold" panose="020B0800000000000000" charset="-122"/>
        <a:cs typeface="+mn-cs"/>
      </a:defRPr>
    </a:lvl1pPr>
    <a:lvl2pPr marL="457200" algn="l" defTabSz="914400" rtl="0" eaLnBrk="1" latinLnBrk="0" hangingPunct="1">
      <a:defRPr sz="1200" kern="1200">
        <a:solidFill>
          <a:schemeClr val="tx1"/>
        </a:solidFill>
        <a:latin typeface="思源黑体 CN Bold" panose="020B0800000000000000" charset="-122"/>
        <a:ea typeface="思源黑体 CN Bold" panose="020B0800000000000000" charset="-122"/>
        <a:cs typeface="+mn-cs"/>
      </a:defRPr>
    </a:lvl2pPr>
    <a:lvl3pPr marL="914400" algn="l" defTabSz="914400" rtl="0" eaLnBrk="1" latinLnBrk="0" hangingPunct="1">
      <a:defRPr sz="1200" kern="1200">
        <a:solidFill>
          <a:schemeClr val="tx1"/>
        </a:solidFill>
        <a:latin typeface="思源黑体 CN Bold" panose="020B0800000000000000" charset="-122"/>
        <a:ea typeface="思源黑体 CN Bold" panose="020B0800000000000000" charset="-122"/>
        <a:cs typeface="+mn-cs"/>
      </a:defRPr>
    </a:lvl3pPr>
    <a:lvl4pPr marL="1371600" algn="l" defTabSz="914400" rtl="0" eaLnBrk="1" latinLnBrk="0" hangingPunct="1">
      <a:defRPr sz="1200" kern="1200">
        <a:solidFill>
          <a:schemeClr val="tx1"/>
        </a:solidFill>
        <a:latin typeface="思源黑体 CN Bold" panose="020B0800000000000000" charset="-122"/>
        <a:ea typeface="思源黑体 CN Bold" panose="020B0800000000000000" charset="-122"/>
        <a:cs typeface="+mn-cs"/>
      </a:defRPr>
    </a:lvl4pPr>
    <a:lvl5pPr marL="1828800" algn="l" defTabSz="914400" rtl="0" eaLnBrk="1" latinLnBrk="0" hangingPunct="1">
      <a:defRPr sz="1200" kern="1200">
        <a:solidFill>
          <a:schemeClr val="tx1"/>
        </a:solidFill>
        <a:latin typeface="思源黑体 CN Bold" panose="020B0800000000000000" charset="-122"/>
        <a:ea typeface="思源黑体 CN Bold" panose="020B0800000000000000"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1753955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slideMaster" Target="../slideMasters/slideMaster1.xml"/><Relationship Id="rId5" Type="http://schemas.openxmlformats.org/officeDocument/2006/relationships/tags" Target="../tags/tag7.xml"/><Relationship Id="rId4" Type="http://schemas.openxmlformats.org/officeDocument/2006/relationships/tags" Target="../tags/tag6.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5" Type="http://schemas.openxmlformats.org/officeDocument/2006/relationships/slideMaster" Target="../slideMasters/slideMaster1.xml"/><Relationship Id="rId4" Type="http://schemas.openxmlformats.org/officeDocument/2006/relationships/tags" Target="../tags/tag53.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slideMaster" Target="../slideMasters/slideMaster1.xml"/><Relationship Id="rId5" Type="http://schemas.openxmlformats.org/officeDocument/2006/relationships/tags" Target="../tags/tag58.xml"/><Relationship Id="rId4" Type="http://schemas.openxmlformats.org/officeDocument/2006/relationships/tags" Target="../tags/tag57.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0.xml"/><Relationship Id="rId7" Type="http://schemas.openxmlformats.org/officeDocument/2006/relationships/slideMaster" Target="../slideMasters/slideMaster1.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tags" Target="../tags/tag21.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1.xml"/><Relationship Id="rId3" Type="http://schemas.openxmlformats.org/officeDocument/2006/relationships/tags" Target="../tags/tag26.xml"/><Relationship Id="rId7" Type="http://schemas.openxmlformats.org/officeDocument/2006/relationships/tags" Target="../tags/tag30.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tags" Target="../tags/tag29.xml"/><Relationship Id="rId5" Type="http://schemas.openxmlformats.org/officeDocument/2006/relationships/tags" Target="../tags/tag28.xml"/><Relationship Id="rId4" Type="http://schemas.openxmlformats.org/officeDocument/2006/relationships/tags" Target="../tags/tag27.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5" Type="http://schemas.openxmlformats.org/officeDocument/2006/relationships/slideMaster" Target="../slideMasters/slideMaster1.xml"/><Relationship Id="rId4" Type="http://schemas.openxmlformats.org/officeDocument/2006/relationships/tags" Target="../tags/tag35.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1.xml"/><Relationship Id="rId7" Type="http://schemas.openxmlformats.org/officeDocument/2006/relationships/slideMaster" Target="../slideMasters/slideMaster1.xml"/><Relationship Id="rId2" Type="http://schemas.openxmlformats.org/officeDocument/2006/relationships/tags" Target="../tags/tag40.xml"/><Relationship Id="rId1" Type="http://schemas.openxmlformats.org/officeDocument/2006/relationships/tags" Target="../tags/tag39.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slideMaster" Target="../slideMasters/slideMaster1.xml"/><Relationship Id="rId5" Type="http://schemas.openxmlformats.org/officeDocument/2006/relationships/tags" Target="../tags/tag49.xml"/><Relationship Id="rId4" Type="http://schemas.openxmlformats.org/officeDocument/2006/relationships/tags" Target="../tags/tag48.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p>
        </p:txBody>
      </p:sp>
      <p:sp>
        <p:nvSpPr>
          <p:cNvPr id="3" name="副标题 2"/>
          <p:cNvSpPr>
            <a:spLocks noGrp="1"/>
          </p:cNvSpPr>
          <p:nvPr>
            <p:ph type="subTitle" idx="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16" name="日期占位符 15"/>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17" name="页脚占位符 16"/>
          <p:cNvSpPr>
            <a:spLocks noGrp="1"/>
          </p:cNvSpPr>
          <p:nvPr>
            <p:ph type="ftr" sz="quarter" idx="11"/>
            <p:custDataLst>
              <p:tags r:id="rId4"/>
            </p:custDataLst>
          </p:nvPr>
        </p:nvSpPr>
        <p:spPr>
          <a:xfrm>
            <a:off x="4116000" y="6314400"/>
            <a:ext cx="3960000" cy="316800"/>
          </a:xfrm>
        </p:spPr>
        <p:txBody>
          <a:bodyPr/>
          <a:lstStyle/>
          <a:p>
            <a:endParaRPr lang="zh-CN" altLang="en-US" dirty="0"/>
          </a:p>
        </p:txBody>
      </p:sp>
      <p:sp>
        <p:nvSpPr>
          <p:cNvPr id="18" name="灯片编号占位符 17"/>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4" name="页脚占位符 3"/>
          <p:cNvSpPr>
            <a:spLocks noGrp="1"/>
          </p:cNvSpPr>
          <p:nvPr>
            <p:ph type="ftr" sz="quarter" idx="11"/>
            <p:custDataLst>
              <p:tags r:id="rId2"/>
            </p:custDataLst>
          </p:nvPr>
        </p:nvSpPr>
        <p:spPr>
          <a:xfrm>
            <a:off x="4116000" y="6314400"/>
            <a:ext cx="3960000" cy="316800"/>
          </a:xfrm>
        </p:spPr>
        <p:txBody>
          <a:bodyPr/>
          <a:lstStyle/>
          <a:p>
            <a:endParaRPr lang="zh-CN" altLang="en-US"/>
          </a:p>
        </p:txBody>
      </p:sp>
      <p:sp>
        <p:nvSpPr>
          <p:cNvPr id="5" name="灯片编号占位符 4"/>
          <p:cNvSpPr>
            <a:spLocks noGrp="1"/>
          </p:cNvSpPr>
          <p:nvPr>
            <p:ph type="sldNum" sz="quarter" idx="12"/>
            <p:custDataLst>
              <p:tags r:id="rId3"/>
            </p:custDataLst>
          </p:nvPr>
        </p:nvSpPr>
        <p:spPr>
          <a:xfrm>
            <a:off x="8877600" y="6314400"/>
            <a:ext cx="2700000" cy="316800"/>
          </a:xfrm>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4" name="页脚占位符 3"/>
          <p:cNvSpPr>
            <a:spLocks noGrp="1"/>
          </p:cNvSpPr>
          <p:nvPr>
            <p:ph type="ftr" sz="quarter" idx="11"/>
            <p:custDataLst>
              <p:tags r:id="rId2"/>
            </p:custDataLst>
          </p:nvPr>
        </p:nvSpPr>
        <p:spPr>
          <a:xfrm>
            <a:off x="4116000" y="6314400"/>
            <a:ext cx="3960000" cy="316800"/>
          </a:xfrm>
        </p:spPr>
        <p:txBody>
          <a:bodyPr/>
          <a:lstStyle/>
          <a:p>
            <a:endParaRPr lang="zh-CN" altLang="en-US"/>
          </a:p>
        </p:txBody>
      </p:sp>
      <p:sp>
        <p:nvSpPr>
          <p:cNvPr id="5" name="灯片编号占位符 4"/>
          <p:cNvSpPr>
            <a:spLocks noGrp="1"/>
          </p:cNvSpPr>
          <p:nvPr>
            <p:ph type="sldNum" sz="quarter" idx="12"/>
            <p:custDataLst>
              <p:tags r:id="rId3"/>
            </p:custDataLst>
          </p:nvPr>
        </p:nvSpPr>
        <p:spPr>
          <a:xfrm>
            <a:off x="8877600" y="6314400"/>
            <a:ext cx="2700000" cy="316800"/>
          </a:xfrm>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5" name="页脚占位符 4"/>
          <p:cNvSpPr>
            <a:spLocks noGrp="1"/>
          </p:cNvSpPr>
          <p:nvPr>
            <p:ph type="ftr" sz="quarter" idx="11"/>
            <p:custDataLst>
              <p:tags r:id="rId4"/>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5" name="页脚占位符 4"/>
          <p:cNvSpPr>
            <a:spLocks noGrp="1"/>
          </p:cNvSpPr>
          <p:nvPr>
            <p:ph type="ftr" sz="quarter" idx="11"/>
            <p:custDataLst>
              <p:tags r:id="rId4"/>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6" name="页脚占位符 5"/>
          <p:cNvSpPr>
            <a:spLocks noGrp="1"/>
          </p:cNvSpPr>
          <p:nvPr>
            <p:ph type="ftr" sz="quarter" idx="11"/>
            <p:custDataLst>
              <p:tags r:id="rId5"/>
            </p:custDataLst>
          </p:nvPr>
        </p:nvSpPr>
        <p:spPr>
          <a:xfrm>
            <a:off x="4116000" y="6314400"/>
            <a:ext cx="3960000" cy="316800"/>
          </a:xfrm>
        </p:spPr>
        <p:txBody>
          <a:bodyPr/>
          <a:lstStyle/>
          <a:p>
            <a:endParaRPr lang="zh-CN" altLang="en-US"/>
          </a:p>
        </p:txBody>
      </p:sp>
      <p:sp>
        <p:nvSpPr>
          <p:cNvPr id="7" name="灯片编号占位符 6"/>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8" name="页脚占位符 7"/>
          <p:cNvSpPr>
            <a:spLocks noGrp="1"/>
          </p:cNvSpPr>
          <p:nvPr>
            <p:ph type="ftr" sz="quarter" idx="11"/>
            <p:custDataLst>
              <p:tags r:id="rId7"/>
            </p:custDataLst>
          </p:nvPr>
        </p:nvSpPr>
        <p:spPr>
          <a:xfrm>
            <a:off x="4116000" y="6314400"/>
            <a:ext cx="3960000" cy="316800"/>
          </a:xfrm>
        </p:spPr>
        <p:txBody>
          <a:bodyPr/>
          <a:lstStyle/>
          <a:p>
            <a:endParaRPr lang="zh-CN" altLang="en-US"/>
          </a:p>
        </p:txBody>
      </p:sp>
      <p:sp>
        <p:nvSpPr>
          <p:cNvPr id="9" name="灯片编号占位符 8"/>
          <p:cNvSpPr>
            <a:spLocks noGrp="1"/>
          </p:cNvSpPr>
          <p:nvPr>
            <p:ph type="sldNum" sz="quarter" idx="12"/>
            <p:custDataLst>
              <p:tags r:id="rId8"/>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4" name="页脚占位符 3"/>
          <p:cNvSpPr>
            <a:spLocks noGrp="1"/>
          </p:cNvSpPr>
          <p:nvPr>
            <p:ph type="ftr" sz="quarter" idx="11"/>
            <p:custDataLst>
              <p:tags r:id="rId3"/>
            </p:custDataLst>
          </p:nvPr>
        </p:nvSpPr>
        <p:spPr>
          <a:xfrm>
            <a:off x="4116000" y="6314400"/>
            <a:ext cx="3960000" cy="316800"/>
          </a:xfrm>
        </p:spPr>
        <p:txBody>
          <a:bodyPr/>
          <a:lstStyle/>
          <a:p>
            <a:endParaRPr lang="zh-CN" altLang="en-US"/>
          </a:p>
        </p:txBody>
      </p:sp>
      <p:sp>
        <p:nvSpPr>
          <p:cNvPr id="5" name="灯片编号占位符 4"/>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3" name="页脚占位符 2"/>
          <p:cNvSpPr>
            <a:spLocks noGrp="1"/>
          </p:cNvSpPr>
          <p:nvPr>
            <p:ph type="ftr" sz="quarter" idx="11"/>
            <p:custDataLst>
              <p:tags r:id="rId2"/>
            </p:custDataLst>
          </p:nvPr>
        </p:nvSpPr>
        <p:spPr>
          <a:xfrm>
            <a:off x="4116000" y="6314400"/>
            <a:ext cx="3960000" cy="316800"/>
          </a:xfrm>
        </p:spPr>
        <p:txBody>
          <a:bodyPr/>
          <a:lstStyle/>
          <a:p>
            <a:endParaRPr lang="zh-CN" altLang="en-US"/>
          </a:p>
        </p:txBody>
      </p:sp>
      <p:sp>
        <p:nvSpPr>
          <p:cNvPr id="4" name="灯片编号占位符 3"/>
          <p:cNvSpPr>
            <a:spLocks noGrp="1"/>
          </p:cNvSpPr>
          <p:nvPr>
            <p:ph type="sldNum" sz="quarter" idx="12"/>
            <p:custDataLst>
              <p:tags r:id="rId3"/>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330" y="1555115"/>
            <a:ext cx="5233035" cy="4608195"/>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a:xfrm>
            <a:off x="612000" y="6314400"/>
            <a:ext cx="2700000" cy="316800"/>
          </a:xfrm>
        </p:spPr>
        <p:txBody>
          <a:bodyPr/>
          <a:lstStyle/>
          <a:p>
            <a:fld id="{9EFD9D74-47D9-4702-A33C-335B63B48DBF}" type="datetimeFigureOut">
              <a:rPr lang="zh-CN" altLang="en-US" smtClean="0"/>
              <a:t>2023/12/7</a:t>
            </a:fld>
            <a:endParaRPr lang="zh-CN" altLang="en-US" dirty="0"/>
          </a:p>
        </p:txBody>
      </p:sp>
      <p:sp>
        <p:nvSpPr>
          <p:cNvPr id="6" name="页脚占位符 5"/>
          <p:cNvSpPr>
            <a:spLocks noGrp="1"/>
          </p:cNvSpPr>
          <p:nvPr>
            <p:ph type="ftr" sz="quarter" idx="11"/>
            <p:custDataLst>
              <p:tags r:id="rId4"/>
            </p:custDataLst>
          </p:nvPr>
        </p:nvSpPr>
        <p:spPr>
          <a:xfrm>
            <a:off x="4116000" y="6314400"/>
            <a:ext cx="3960000" cy="316800"/>
          </a:xfrm>
        </p:spPr>
        <p:txBody>
          <a:bodyPr/>
          <a:lstStyle/>
          <a:p>
            <a:endParaRPr lang="zh-CN" altLang="en-US" dirty="0"/>
          </a:p>
        </p:txBody>
      </p:sp>
      <p:sp>
        <p:nvSpPr>
          <p:cNvPr id="7" name="灯片编号占位符 6"/>
          <p:cNvSpPr>
            <a:spLocks noGrp="1"/>
          </p:cNvSpPr>
          <p:nvPr>
            <p:ph type="sldNum" sz="quarter" idx="12"/>
            <p:custDataLst>
              <p:tags r:id="rId5"/>
            </p:custDataLst>
          </p:nvPr>
        </p:nvSpPr>
        <p:spPr>
          <a:xfrm>
            <a:off x="8877600" y="6314400"/>
            <a:ext cx="2700000" cy="316800"/>
          </a:xfrm>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a:xfrm>
            <a:off x="608400" y="608400"/>
            <a:ext cx="10969200" cy="705600"/>
          </a:xfrm>
        </p:spPr>
        <p:txBody>
          <a:bodyPr/>
          <a:lstStyle/>
          <a:p>
            <a:r>
              <a:rPr lang="zh-CN" altLang="en-US"/>
              <a:t>单击此处编辑母版标题样式</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2023/12/7</a:t>
            </a:fld>
            <a:endParaRPr lang="zh-CN" altLang="en-US"/>
          </a:p>
        </p:txBody>
      </p:sp>
      <p:sp>
        <p:nvSpPr>
          <p:cNvPr id="5" name="页脚占位符 4"/>
          <p:cNvSpPr>
            <a:spLocks noGrp="1"/>
          </p:cNvSpPr>
          <p:nvPr>
            <p:ph type="ftr" sz="quarter" idx="11"/>
            <p:custDataLst>
              <p:tags r:id="rId4"/>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1">
          <a:gsLst>
            <a:gs pos="0">
              <a:schemeClr val="bg2"/>
            </a:gs>
            <a:gs pos="100000">
              <a:schemeClr val="bg2">
                <a:lumMod val="85000"/>
              </a:schemeClr>
            </a:gs>
          </a:gsLst>
          <a:lin ang="5400000" scaled="0"/>
        </a:gradFill>
        <a:effectLst/>
      </p:bgPr>
    </p:bg>
    <p:spTree>
      <p:nvGrpSpPr>
        <p:cNvPr id="1" name=""/>
        <p:cNvGrpSpPr/>
        <p:nvPr/>
      </p:nvGrpSpPr>
      <p:grpSpPr>
        <a:xfrm>
          <a:off x="0" y="0"/>
          <a:ext cx="0" cy="0"/>
          <a:chOff x="0" y="0"/>
          <a:chExt cx="0" cy="0"/>
        </a:xfrm>
      </p:grpSpPr>
      <p:grpSp>
        <p:nvGrpSpPr>
          <p:cNvPr id="9" name="组合 8"/>
          <p:cNvGrpSpPr/>
          <p:nvPr userDrawn="1"/>
        </p:nvGrpSpPr>
        <p:grpSpPr>
          <a:xfrm>
            <a:off x="-28575" y="0"/>
            <a:ext cx="12254230" cy="6886575"/>
            <a:chOff x="-45" y="0"/>
            <a:chExt cx="19298" cy="10845"/>
          </a:xfrm>
        </p:grpSpPr>
        <p:sp>
          <p:nvSpPr>
            <p:cNvPr id="10" name="矩形 9"/>
            <p:cNvSpPr/>
            <p:nvPr/>
          </p:nvSpPr>
          <p:spPr>
            <a:xfrm>
              <a:off x="-34" y="0"/>
              <a:ext cx="19276" cy="7384"/>
            </a:xfrm>
            <a:prstGeom prst="rect">
              <a:avLst/>
            </a:prstGeom>
            <a:solidFill>
              <a:srgbClr val="101B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Bold" panose="020B0800000000000000" charset="-122"/>
              </a:endParaRPr>
            </a:p>
          </p:txBody>
        </p:sp>
        <p:pic>
          <p:nvPicPr>
            <p:cNvPr id="11" name="图片 10" descr="13169"/>
            <p:cNvPicPr>
              <a:picLocks noChangeAspect="1"/>
            </p:cNvPicPr>
            <p:nvPr/>
          </p:nvPicPr>
          <p:blipFill>
            <a:blip r:embed="rId14">
              <a:lum bright="6000"/>
            </a:blip>
            <a:srcRect l="-85" t="31" r="4050" b="60163"/>
            <a:stretch>
              <a:fillRect/>
            </a:stretch>
          </p:blipFill>
          <p:spPr>
            <a:xfrm>
              <a:off x="-45" y="5406"/>
              <a:ext cx="19298" cy="5439"/>
            </a:xfrm>
            <a:prstGeom prst="rect">
              <a:avLst/>
            </a:prstGeom>
          </p:spPr>
        </p:pic>
      </p:gr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0.xml"/><Relationship Id="rId1" Type="http://schemas.openxmlformats.org/officeDocument/2006/relationships/tags" Target="../tags/tag59.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75.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6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zhuanlan.zhihu.com/p/254953071" TargetMode="External"/><Relationship Id="rId2" Type="http://schemas.openxmlformats.org/officeDocument/2006/relationships/tags" Target="../tags/tag63.xml"/><Relationship Id="rId1" Type="http://schemas.openxmlformats.org/officeDocument/2006/relationships/tags" Target="../tags/tag62.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66.xml"/><Relationship Id="rId7" Type="http://schemas.openxmlformats.org/officeDocument/2006/relationships/slideLayout" Target="../slideLayouts/slideLayout2.xml"/><Relationship Id="rId2" Type="http://schemas.openxmlformats.org/officeDocument/2006/relationships/tags" Target="../tags/tag65.xml"/><Relationship Id="rId1" Type="http://schemas.openxmlformats.org/officeDocument/2006/relationships/tags" Target="../tags/tag64.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70.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71.xml"/><Relationship Id="rId6" Type="http://schemas.openxmlformats.org/officeDocument/2006/relationships/image" Target="../media/image3.png"/><Relationship Id="rId5" Type="http://schemas.openxmlformats.org/officeDocument/2006/relationships/image" Target="../media/image7.jpe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7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7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7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4">
            <a:lum contrast="-12000"/>
          </a:blip>
          <a:srcRect t="3586" b="3586"/>
          <a:stretch>
            <a:fillRect/>
          </a:stretch>
        </p:blipFill>
        <p:spPr>
          <a:xfrm>
            <a:off x="-162560" y="-10160"/>
            <a:ext cx="12252960" cy="6892290"/>
          </a:xfrm>
          <a:prstGeom prst="rect">
            <a:avLst/>
          </a:prstGeom>
        </p:spPr>
      </p:pic>
      <p:cxnSp>
        <p:nvCxnSpPr>
          <p:cNvPr id="167" name="直接连接符 166"/>
          <p:cNvCxnSpPr/>
          <p:nvPr/>
        </p:nvCxnSpPr>
        <p:spPr>
          <a:xfrm>
            <a:off x="10647680" y="3272790"/>
            <a:ext cx="0" cy="275717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9645015" y="4770755"/>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1512570" y="887095"/>
            <a:ext cx="9311005" cy="4785995"/>
            <a:chOff x="2382" y="1111"/>
            <a:chExt cx="14663" cy="7537"/>
          </a:xfrm>
        </p:grpSpPr>
        <p:cxnSp>
          <p:nvCxnSpPr>
            <p:cNvPr id="161" name="直接连接符 160"/>
            <p:cNvCxnSpPr/>
            <p:nvPr/>
          </p:nvCxnSpPr>
          <p:spPr>
            <a:xfrm>
              <a:off x="16518" y="4771"/>
              <a:ext cx="0" cy="3338"/>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62" name="椭圆 161"/>
            <p:cNvSpPr/>
            <p:nvPr/>
          </p:nvSpPr>
          <p:spPr>
            <a:xfrm>
              <a:off x="16489" y="471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3" name="直接连接符 162"/>
            <p:cNvCxnSpPr/>
            <p:nvPr/>
          </p:nvCxnSpPr>
          <p:spPr>
            <a:xfrm>
              <a:off x="16643" y="3389"/>
              <a:ext cx="0" cy="434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64" name="椭圆 163"/>
            <p:cNvSpPr/>
            <p:nvPr/>
          </p:nvSpPr>
          <p:spPr>
            <a:xfrm>
              <a:off x="16614" y="3332"/>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5" name="直接连接符 164"/>
            <p:cNvCxnSpPr/>
            <p:nvPr/>
          </p:nvCxnSpPr>
          <p:spPr>
            <a:xfrm>
              <a:off x="16888" y="3874"/>
              <a:ext cx="0" cy="434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66" name="椭圆 165"/>
            <p:cNvSpPr/>
            <p:nvPr/>
          </p:nvSpPr>
          <p:spPr>
            <a:xfrm>
              <a:off x="16859" y="3817"/>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a:off x="16739" y="5097"/>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9" name="直接连接符 168"/>
            <p:cNvCxnSpPr/>
            <p:nvPr/>
          </p:nvCxnSpPr>
          <p:spPr>
            <a:xfrm>
              <a:off x="17018" y="4306"/>
              <a:ext cx="0" cy="434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16989" y="4249"/>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p:nvPr/>
          </p:nvCxnSpPr>
          <p:spPr>
            <a:xfrm>
              <a:off x="14506" y="1168"/>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2" name="椭圆 171"/>
            <p:cNvSpPr/>
            <p:nvPr/>
          </p:nvSpPr>
          <p:spPr>
            <a:xfrm>
              <a:off x="14477" y="111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12021" y="1168"/>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4" name="椭圆 173"/>
            <p:cNvSpPr/>
            <p:nvPr/>
          </p:nvSpPr>
          <p:spPr>
            <a:xfrm>
              <a:off x="11992" y="111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5" name="直接连接符 174"/>
            <p:cNvCxnSpPr/>
            <p:nvPr/>
          </p:nvCxnSpPr>
          <p:spPr>
            <a:xfrm>
              <a:off x="8653" y="1431"/>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6" name="椭圆 175"/>
            <p:cNvSpPr/>
            <p:nvPr/>
          </p:nvSpPr>
          <p:spPr>
            <a:xfrm>
              <a:off x="8624" y="137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7" name="直接连接符 176"/>
            <p:cNvCxnSpPr/>
            <p:nvPr/>
          </p:nvCxnSpPr>
          <p:spPr>
            <a:xfrm>
              <a:off x="6415" y="1710"/>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8" name="椭圆 177"/>
            <p:cNvSpPr/>
            <p:nvPr/>
          </p:nvSpPr>
          <p:spPr>
            <a:xfrm>
              <a:off x="6386" y="165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9" name="直接连接符 178"/>
            <p:cNvCxnSpPr/>
            <p:nvPr/>
          </p:nvCxnSpPr>
          <p:spPr>
            <a:xfrm>
              <a:off x="3718" y="1710"/>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0" name="椭圆 179"/>
            <p:cNvSpPr/>
            <p:nvPr/>
          </p:nvSpPr>
          <p:spPr>
            <a:xfrm>
              <a:off x="3689" y="165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1" name="直接连接符 180"/>
            <p:cNvCxnSpPr/>
            <p:nvPr/>
          </p:nvCxnSpPr>
          <p:spPr>
            <a:xfrm>
              <a:off x="2411" y="3998"/>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2" name="椭圆 181"/>
            <p:cNvSpPr/>
            <p:nvPr/>
          </p:nvSpPr>
          <p:spPr>
            <a:xfrm>
              <a:off x="2382" y="394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p:nvPr/>
          </p:nvCxnSpPr>
          <p:spPr>
            <a:xfrm>
              <a:off x="5369" y="5211"/>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4" name="椭圆 183"/>
            <p:cNvSpPr/>
            <p:nvPr/>
          </p:nvSpPr>
          <p:spPr>
            <a:xfrm>
              <a:off x="5340" y="515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p:nvPr/>
          </p:nvCxnSpPr>
          <p:spPr>
            <a:xfrm>
              <a:off x="3343" y="477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6" name="椭圆 185"/>
            <p:cNvSpPr/>
            <p:nvPr/>
          </p:nvSpPr>
          <p:spPr>
            <a:xfrm>
              <a:off x="3314" y="471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3916" y="3036"/>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8" name="椭圆 187"/>
            <p:cNvSpPr/>
            <p:nvPr/>
          </p:nvSpPr>
          <p:spPr>
            <a:xfrm>
              <a:off x="3887" y="2979"/>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9" name="直接连接符 188"/>
            <p:cNvCxnSpPr/>
            <p:nvPr/>
          </p:nvCxnSpPr>
          <p:spPr>
            <a:xfrm>
              <a:off x="4519" y="4155"/>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0" name="椭圆 189"/>
            <p:cNvSpPr/>
            <p:nvPr/>
          </p:nvSpPr>
          <p:spPr>
            <a:xfrm>
              <a:off x="4490" y="4098"/>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1" name="直接连接符 190"/>
            <p:cNvCxnSpPr/>
            <p:nvPr/>
          </p:nvCxnSpPr>
          <p:spPr>
            <a:xfrm>
              <a:off x="3543" y="497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2" name="椭圆 191"/>
            <p:cNvSpPr/>
            <p:nvPr/>
          </p:nvSpPr>
          <p:spPr>
            <a:xfrm>
              <a:off x="3514" y="491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p:nvPr/>
          </p:nvCxnSpPr>
          <p:spPr>
            <a:xfrm>
              <a:off x="6174" y="3471"/>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4" name="椭圆 193"/>
            <p:cNvSpPr/>
            <p:nvPr/>
          </p:nvSpPr>
          <p:spPr>
            <a:xfrm>
              <a:off x="6145" y="341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7829" y="477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6" name="椭圆 195"/>
            <p:cNvSpPr/>
            <p:nvPr/>
          </p:nvSpPr>
          <p:spPr>
            <a:xfrm>
              <a:off x="7800" y="471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7" name="直接连接符 196"/>
            <p:cNvCxnSpPr/>
            <p:nvPr/>
          </p:nvCxnSpPr>
          <p:spPr>
            <a:xfrm>
              <a:off x="10631" y="4305"/>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8" name="椭圆 197"/>
            <p:cNvSpPr/>
            <p:nvPr/>
          </p:nvSpPr>
          <p:spPr>
            <a:xfrm>
              <a:off x="10602" y="4248"/>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9" name="直接连接符 198"/>
            <p:cNvCxnSpPr/>
            <p:nvPr/>
          </p:nvCxnSpPr>
          <p:spPr>
            <a:xfrm>
              <a:off x="11139" y="3036"/>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0" name="椭圆 199"/>
            <p:cNvSpPr/>
            <p:nvPr/>
          </p:nvSpPr>
          <p:spPr>
            <a:xfrm>
              <a:off x="11110" y="2979"/>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1" name="直接连接符 200"/>
            <p:cNvCxnSpPr/>
            <p:nvPr/>
          </p:nvCxnSpPr>
          <p:spPr>
            <a:xfrm>
              <a:off x="12808" y="3846"/>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2" name="椭圆 201"/>
            <p:cNvSpPr/>
            <p:nvPr/>
          </p:nvSpPr>
          <p:spPr>
            <a:xfrm>
              <a:off x="12779" y="3789"/>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3" name="直接连接符 202"/>
            <p:cNvCxnSpPr/>
            <p:nvPr/>
          </p:nvCxnSpPr>
          <p:spPr>
            <a:xfrm>
              <a:off x="12936" y="242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4" name="椭圆 203"/>
            <p:cNvSpPr/>
            <p:nvPr/>
          </p:nvSpPr>
          <p:spPr>
            <a:xfrm>
              <a:off x="12907" y="236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5" name="直接连接符 204"/>
            <p:cNvCxnSpPr/>
            <p:nvPr/>
          </p:nvCxnSpPr>
          <p:spPr>
            <a:xfrm>
              <a:off x="13178" y="2979"/>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6" name="椭圆 205"/>
            <p:cNvSpPr/>
            <p:nvPr/>
          </p:nvSpPr>
          <p:spPr>
            <a:xfrm>
              <a:off x="13149" y="2922"/>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7" name="直接连接符 206"/>
            <p:cNvCxnSpPr/>
            <p:nvPr/>
          </p:nvCxnSpPr>
          <p:spPr>
            <a:xfrm>
              <a:off x="13064" y="4248"/>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8" name="椭圆 207"/>
            <p:cNvSpPr/>
            <p:nvPr/>
          </p:nvSpPr>
          <p:spPr>
            <a:xfrm>
              <a:off x="13035" y="419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9" name="直接连接符 208"/>
            <p:cNvCxnSpPr/>
            <p:nvPr/>
          </p:nvCxnSpPr>
          <p:spPr>
            <a:xfrm>
              <a:off x="13321" y="3471"/>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10" name="椭圆 209"/>
            <p:cNvSpPr/>
            <p:nvPr/>
          </p:nvSpPr>
          <p:spPr>
            <a:xfrm>
              <a:off x="13292" y="341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1" name="直接连接符 210"/>
            <p:cNvCxnSpPr/>
            <p:nvPr/>
          </p:nvCxnSpPr>
          <p:spPr>
            <a:xfrm>
              <a:off x="15503" y="3694"/>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12" name="椭圆 211"/>
            <p:cNvSpPr/>
            <p:nvPr/>
          </p:nvSpPr>
          <p:spPr>
            <a:xfrm>
              <a:off x="15474" y="3637"/>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3" name="直接连接符 212"/>
            <p:cNvCxnSpPr/>
            <p:nvPr/>
          </p:nvCxnSpPr>
          <p:spPr>
            <a:xfrm>
              <a:off x="12694" y="196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14" name="椭圆 213"/>
            <p:cNvSpPr/>
            <p:nvPr/>
          </p:nvSpPr>
          <p:spPr>
            <a:xfrm>
              <a:off x="12665" y="190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p:nvPr/>
          </p:nvSpPr>
          <p:spPr>
            <a:xfrm>
              <a:off x="15160" y="720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文本框 140"/>
          <p:cNvSpPr txBox="1"/>
          <p:nvPr/>
        </p:nvSpPr>
        <p:spPr>
          <a:xfrm>
            <a:off x="4037013" y="5567680"/>
            <a:ext cx="1891030" cy="337185"/>
          </a:xfrm>
          <a:prstGeom prst="rect">
            <a:avLst/>
          </a:prstGeom>
          <a:noFill/>
        </p:spPr>
        <p:txBody>
          <a:bodyPr wrap="none" rtlCol="0" anchor="ctr">
            <a:spAutoFit/>
          </a:bodyPr>
          <a:lstStyle/>
          <a:p>
            <a:pPr algn="ctr"/>
            <a:r>
              <a:rPr lang="zh-CN" altLang="en-US"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演讲人 </a:t>
            </a:r>
            <a:r>
              <a:rPr lang="en-US" altLang="zh-CN"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 </a:t>
            </a:r>
            <a:r>
              <a:rPr lang="zh-CN" altLang="en-US"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赵广浩</a:t>
            </a:r>
          </a:p>
        </p:txBody>
      </p:sp>
      <p:sp>
        <p:nvSpPr>
          <p:cNvPr id="150" name="文本框 149"/>
          <p:cNvSpPr txBox="1"/>
          <p:nvPr/>
        </p:nvSpPr>
        <p:spPr>
          <a:xfrm>
            <a:off x="2981643" y="3998699"/>
            <a:ext cx="6228080" cy="429895"/>
          </a:xfrm>
          <a:prstGeom prst="rect">
            <a:avLst/>
          </a:prstGeom>
        </p:spPr>
        <p:txBody>
          <a:bodyPr wrap="none">
            <a:spAutoFit/>
          </a:bodyPr>
          <a:lstStyle>
            <a:defPPr>
              <a:defRPr lang="zh-CN"/>
            </a:defPPr>
            <a:lvl1pPr>
              <a:defRPr sz="4800">
                <a:solidFill>
                  <a:schemeClr val="bg1"/>
                </a:solidFill>
                <a:latin typeface="+mj-ea"/>
                <a:ea typeface="+mj-ea"/>
              </a:defRPr>
            </a:lvl1pPr>
          </a:lstStyle>
          <a:p>
            <a:pPr algn="ctr"/>
            <a:r>
              <a:rPr lang="zh-CN" altLang="en-US" sz="2200" spc="600" dirty="0">
                <a:latin typeface="思源黑体 CN Regular" panose="020B0500000000000000" pitchFamily="34" charset="-122"/>
                <a:ea typeface="思源黑体 CN Regular" panose="020B0500000000000000" pitchFamily="34" charset="-122"/>
              </a:rPr>
              <a:t>青岛软件学院、计算机科学与技术学院</a:t>
            </a:r>
          </a:p>
        </p:txBody>
      </p:sp>
      <p:grpSp>
        <p:nvGrpSpPr>
          <p:cNvPr id="151" name="组合 150"/>
          <p:cNvGrpSpPr/>
          <p:nvPr/>
        </p:nvGrpSpPr>
        <p:grpSpPr>
          <a:xfrm>
            <a:off x="2205307" y="4695193"/>
            <a:ext cx="7779797" cy="172036"/>
            <a:chOff x="2576147" y="4617810"/>
            <a:chExt cx="7779797" cy="172036"/>
          </a:xfrm>
        </p:grpSpPr>
        <p:sp>
          <p:nvSpPr>
            <p:cNvPr id="152" name="矩形 151"/>
            <p:cNvSpPr/>
            <p:nvPr/>
          </p:nvSpPr>
          <p:spPr>
            <a:xfrm>
              <a:off x="3388520" y="4617810"/>
              <a:ext cx="6967424" cy="72000"/>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53" name="矩形 152"/>
            <p:cNvSpPr/>
            <p:nvPr/>
          </p:nvSpPr>
          <p:spPr>
            <a:xfrm>
              <a:off x="2576147" y="4771846"/>
              <a:ext cx="6967424" cy="1800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nvGrpSpPr>
          <p:cNvPr id="15" name="组合 14"/>
          <p:cNvGrpSpPr/>
          <p:nvPr/>
        </p:nvGrpSpPr>
        <p:grpSpPr>
          <a:xfrm>
            <a:off x="2160905" y="1706880"/>
            <a:ext cx="8697595" cy="2214880"/>
            <a:chOff x="3381" y="2523"/>
            <a:chExt cx="13697" cy="3488"/>
          </a:xfrm>
        </p:grpSpPr>
        <p:sp>
          <p:nvSpPr>
            <p:cNvPr id="149" name="文本框 148"/>
            <p:cNvSpPr txBox="1"/>
            <p:nvPr/>
          </p:nvSpPr>
          <p:spPr>
            <a:xfrm>
              <a:off x="3381" y="2523"/>
              <a:ext cx="488" cy="3488"/>
            </a:xfrm>
            <a:prstGeom prst="rect">
              <a:avLst/>
            </a:prstGeom>
            <a:noFill/>
          </p:spPr>
          <p:txBody>
            <a:bodyPr wrap="none" rtlCol="0" anchor="ctr">
              <a:spAutoFit/>
            </a:bodyPr>
            <a:lstStyle>
              <a:defPPr>
                <a:defRPr lang="zh-CN"/>
              </a:defPPr>
              <a:lvl1pPr>
                <a:defRPr sz="96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ctr"/>
              <a:endParaRPr lang="zh-CN" altLang="en-US" sz="13800" noProof="0" dirty="0">
                <a:ln>
                  <a:noFill/>
                </a:ln>
                <a:solidFill>
                  <a:srgbClr val="31FDFE"/>
                </a:solidFill>
                <a:effectLst/>
                <a:uLnTx/>
                <a:uFillTx/>
                <a:latin typeface="汉仪尚巍手书W" panose="00020600040101010101" charset="-122"/>
                <a:ea typeface="汉仪尚巍手书W" panose="00020600040101010101" charset="-122"/>
              </a:endParaRPr>
            </a:p>
          </p:txBody>
        </p:sp>
        <p:sp>
          <p:nvSpPr>
            <p:cNvPr id="7" name="文本框 6"/>
            <p:cNvSpPr txBox="1"/>
            <p:nvPr/>
          </p:nvSpPr>
          <p:spPr>
            <a:xfrm>
              <a:off x="4811" y="2523"/>
              <a:ext cx="2637" cy="3488"/>
            </a:xfrm>
            <a:prstGeom prst="rect">
              <a:avLst/>
            </a:prstGeom>
            <a:noFill/>
          </p:spPr>
          <p:txBody>
            <a:bodyPr wrap="square" rtlCol="0" anchor="t">
              <a:spAutoFit/>
            </a:bodyPr>
            <a:lstStyle/>
            <a:p>
              <a:pPr algn="ctr"/>
              <a:endParaRPr lang="zh-CN" altLang="en-US" sz="13800" noProof="0" dirty="0">
                <a:ln>
                  <a:noFill/>
                </a:ln>
                <a:solidFill>
                  <a:srgbClr val="31FDFE"/>
                </a:solidFill>
                <a:effectLst/>
                <a:uLnTx/>
                <a:uFillTx/>
                <a:latin typeface="汉仪尚巍手书W" panose="00020600040101010101" charset="-122"/>
                <a:ea typeface="汉仪尚巍手书W" panose="00020600040101010101" charset="-122"/>
                <a:sym typeface="+mn-ea"/>
              </a:endParaRPr>
            </a:p>
          </p:txBody>
        </p:sp>
        <p:sp>
          <p:nvSpPr>
            <p:cNvPr id="8" name="文本框 7"/>
            <p:cNvSpPr txBox="1"/>
            <p:nvPr/>
          </p:nvSpPr>
          <p:spPr>
            <a:xfrm>
              <a:off x="4621" y="2891"/>
              <a:ext cx="9791" cy="2931"/>
            </a:xfrm>
            <a:prstGeom prst="rect">
              <a:avLst/>
            </a:prstGeom>
            <a:noFill/>
          </p:spPr>
          <p:txBody>
            <a:bodyPr wrap="square" rtlCol="0" anchor="t">
              <a:spAutoFit/>
            </a:bodyPr>
            <a:lstStyle/>
            <a:p>
              <a:pPr algn="ctr"/>
              <a:r>
                <a:rPr lang="zh-CN" altLang="en-US" sz="11500" noProof="0" dirty="0">
                  <a:ln>
                    <a:noFill/>
                  </a:ln>
                  <a:solidFill>
                    <a:schemeClr val="bg1"/>
                  </a:solidFill>
                  <a:effectLst/>
                  <a:uLnTx/>
                  <a:uFillTx/>
                  <a:latin typeface="汉仪尚巍手书W" panose="00020600040101010101" charset="-122"/>
                  <a:ea typeface="汉仪尚巍手书W" panose="00020600040101010101" charset="-122"/>
                  <a:sym typeface="+mn-ea"/>
                </a:rPr>
                <a:t>图像处理</a:t>
              </a:r>
            </a:p>
          </p:txBody>
        </p:sp>
        <p:sp>
          <p:nvSpPr>
            <p:cNvPr id="9" name="文本框 8"/>
            <p:cNvSpPr txBox="1"/>
            <p:nvPr/>
          </p:nvSpPr>
          <p:spPr>
            <a:xfrm>
              <a:off x="10162" y="2891"/>
              <a:ext cx="3000" cy="2931"/>
            </a:xfrm>
            <a:prstGeom prst="rect">
              <a:avLst/>
            </a:prstGeom>
            <a:noFill/>
          </p:spPr>
          <p:txBody>
            <a:bodyPr wrap="square" rtlCol="0" anchor="t">
              <a:spAutoFit/>
            </a:bodyPr>
            <a:lstStyle/>
            <a:p>
              <a:pPr algn="ctr"/>
              <a:endParaRPr lang="zh-CN" altLang="en-US" sz="11500" noProof="0" dirty="0">
                <a:ln>
                  <a:noFill/>
                </a:ln>
                <a:solidFill>
                  <a:schemeClr val="bg1"/>
                </a:solidFill>
                <a:effectLst/>
                <a:uLnTx/>
                <a:uFillTx/>
                <a:latin typeface="汉仪尚巍手书W" panose="00020600040101010101" charset="-122"/>
                <a:ea typeface="汉仪尚巍手书W" panose="00020600040101010101" charset="-122"/>
                <a:sym typeface="+mn-ea"/>
              </a:endParaRPr>
            </a:p>
          </p:txBody>
        </p:sp>
        <p:sp>
          <p:nvSpPr>
            <p:cNvPr id="10" name="文本框 9"/>
            <p:cNvSpPr txBox="1"/>
            <p:nvPr/>
          </p:nvSpPr>
          <p:spPr>
            <a:xfrm>
              <a:off x="12468" y="2891"/>
              <a:ext cx="2503" cy="2931"/>
            </a:xfrm>
            <a:prstGeom prst="rect">
              <a:avLst/>
            </a:prstGeom>
            <a:noFill/>
          </p:spPr>
          <p:txBody>
            <a:bodyPr wrap="square" rtlCol="0" anchor="t">
              <a:spAutoFit/>
            </a:bodyPr>
            <a:lstStyle/>
            <a:p>
              <a:pPr algn="ctr"/>
              <a:endParaRPr lang="zh-CN" altLang="en-US" sz="11500" noProof="0" dirty="0">
                <a:ln>
                  <a:noFill/>
                </a:ln>
                <a:solidFill>
                  <a:schemeClr val="bg1"/>
                </a:solidFill>
                <a:effectLst/>
                <a:uLnTx/>
                <a:uFillTx/>
                <a:latin typeface="汉仪尚巍手书W" panose="00020600040101010101" charset="-122"/>
                <a:ea typeface="汉仪尚巍手书W" panose="00020600040101010101" charset="-122"/>
                <a:sym typeface="+mn-ea"/>
              </a:endParaRPr>
            </a:p>
          </p:txBody>
        </p:sp>
        <p:sp>
          <p:nvSpPr>
            <p:cNvPr id="11" name="文本框 10"/>
            <p:cNvSpPr txBox="1"/>
            <p:nvPr/>
          </p:nvSpPr>
          <p:spPr>
            <a:xfrm>
              <a:off x="14277" y="2891"/>
              <a:ext cx="2801" cy="2931"/>
            </a:xfrm>
            <a:prstGeom prst="rect">
              <a:avLst/>
            </a:prstGeom>
            <a:noFill/>
          </p:spPr>
          <p:txBody>
            <a:bodyPr wrap="square" rtlCol="0" anchor="t">
              <a:spAutoFit/>
            </a:bodyPr>
            <a:lstStyle/>
            <a:p>
              <a:pPr algn="ctr"/>
              <a:endParaRPr lang="zh-CN" altLang="en-US" sz="11500" noProof="0" dirty="0">
                <a:ln>
                  <a:noFill/>
                </a:ln>
                <a:solidFill>
                  <a:schemeClr val="bg1"/>
                </a:solidFill>
                <a:effectLst/>
                <a:uLnTx/>
                <a:uFillTx/>
                <a:latin typeface="汉仪尚巍手书W" panose="00020600040101010101" charset="-122"/>
                <a:ea typeface="汉仪尚巍手书W" panose="00020600040101010101" charset="-122"/>
                <a:sym typeface="+mn-ea"/>
              </a:endParaRPr>
            </a:p>
          </p:txBody>
        </p:sp>
      </p:grpSp>
      <p:sp>
        <p:nvSpPr>
          <p:cNvPr id="3" name="文本框 2"/>
          <p:cNvSpPr txBox="1"/>
          <p:nvPr>
            <p:custDataLst>
              <p:tags r:id="rId2"/>
            </p:custDataLst>
          </p:nvPr>
        </p:nvSpPr>
        <p:spPr>
          <a:xfrm>
            <a:off x="6395403" y="5567680"/>
            <a:ext cx="1891030" cy="337185"/>
          </a:xfrm>
          <a:prstGeom prst="rect">
            <a:avLst/>
          </a:prstGeom>
          <a:noFill/>
        </p:spPr>
        <p:txBody>
          <a:bodyPr wrap="none" rtlCol="0" anchor="ctr">
            <a:spAutoFit/>
          </a:bodyPr>
          <a:lstStyle/>
          <a:p>
            <a:pPr algn="ctr"/>
            <a:r>
              <a:rPr lang="zh-CN" altLang="en-US"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答辩人 </a:t>
            </a:r>
            <a:r>
              <a:rPr lang="en-US" altLang="zh-CN"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 </a:t>
            </a:r>
            <a:r>
              <a:rPr lang="zh-CN" altLang="en-US"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冯业鑫</a:t>
            </a:r>
          </a:p>
        </p:txBody>
      </p:sp>
      <p:pic>
        <p:nvPicPr>
          <p:cNvPr id="5" name="图片 4" descr="logo"/>
          <p:cNvPicPr>
            <a:picLocks noChangeAspect="1"/>
          </p:cNvPicPr>
          <p:nvPr/>
        </p:nvPicPr>
        <p:blipFill>
          <a:blip r:embed="rId5"/>
          <a:stretch>
            <a:fillRect/>
          </a:stretch>
        </p:blipFill>
        <p:spPr>
          <a:xfrm>
            <a:off x="53975" y="77470"/>
            <a:ext cx="4019550" cy="809625"/>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lum contrast="-12000"/>
          </a:blip>
          <a:srcRect t="3586" b="3586"/>
          <a:stretch>
            <a:fillRect/>
          </a:stretch>
        </p:blipFill>
        <p:spPr>
          <a:xfrm>
            <a:off x="-30480" y="-37592"/>
            <a:ext cx="12252960" cy="6892290"/>
          </a:xfrm>
          <a:prstGeom prst="rect">
            <a:avLst/>
          </a:prstGeom>
        </p:spPr>
      </p:pic>
      <p:cxnSp>
        <p:nvCxnSpPr>
          <p:cNvPr id="167" name="直接连接符 166"/>
          <p:cNvCxnSpPr/>
          <p:nvPr/>
        </p:nvCxnSpPr>
        <p:spPr>
          <a:xfrm>
            <a:off x="10647680" y="3272790"/>
            <a:ext cx="0" cy="275717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8502015" y="4770755"/>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1512570" y="887095"/>
            <a:ext cx="9311005" cy="4785995"/>
            <a:chOff x="2382" y="1111"/>
            <a:chExt cx="14663" cy="7537"/>
          </a:xfrm>
        </p:grpSpPr>
        <p:cxnSp>
          <p:nvCxnSpPr>
            <p:cNvPr id="161" name="直接连接符 160"/>
            <p:cNvCxnSpPr/>
            <p:nvPr/>
          </p:nvCxnSpPr>
          <p:spPr>
            <a:xfrm>
              <a:off x="16518" y="4771"/>
              <a:ext cx="0" cy="3338"/>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62" name="椭圆 161"/>
            <p:cNvSpPr/>
            <p:nvPr/>
          </p:nvSpPr>
          <p:spPr>
            <a:xfrm>
              <a:off x="16489" y="471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3" name="直接连接符 162"/>
            <p:cNvCxnSpPr/>
            <p:nvPr/>
          </p:nvCxnSpPr>
          <p:spPr>
            <a:xfrm>
              <a:off x="16643" y="3389"/>
              <a:ext cx="0" cy="434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64" name="椭圆 163"/>
            <p:cNvSpPr/>
            <p:nvPr/>
          </p:nvSpPr>
          <p:spPr>
            <a:xfrm>
              <a:off x="16614" y="3332"/>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5" name="直接连接符 164"/>
            <p:cNvCxnSpPr/>
            <p:nvPr/>
          </p:nvCxnSpPr>
          <p:spPr>
            <a:xfrm>
              <a:off x="16888" y="3874"/>
              <a:ext cx="0" cy="434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66" name="椭圆 165"/>
            <p:cNvSpPr/>
            <p:nvPr/>
          </p:nvSpPr>
          <p:spPr>
            <a:xfrm>
              <a:off x="16859" y="3817"/>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a:off x="16739" y="5097"/>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9" name="直接连接符 168"/>
            <p:cNvCxnSpPr/>
            <p:nvPr/>
          </p:nvCxnSpPr>
          <p:spPr>
            <a:xfrm>
              <a:off x="17018" y="4306"/>
              <a:ext cx="0" cy="434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16989" y="4249"/>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p:nvPr/>
          </p:nvCxnSpPr>
          <p:spPr>
            <a:xfrm>
              <a:off x="14506" y="1168"/>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2" name="椭圆 171"/>
            <p:cNvSpPr/>
            <p:nvPr/>
          </p:nvSpPr>
          <p:spPr>
            <a:xfrm>
              <a:off x="14477" y="111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12021" y="1168"/>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4" name="椭圆 173"/>
            <p:cNvSpPr/>
            <p:nvPr/>
          </p:nvSpPr>
          <p:spPr>
            <a:xfrm>
              <a:off x="11992" y="111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5" name="直接连接符 174"/>
            <p:cNvCxnSpPr/>
            <p:nvPr/>
          </p:nvCxnSpPr>
          <p:spPr>
            <a:xfrm>
              <a:off x="8653" y="1431"/>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6" name="椭圆 175"/>
            <p:cNvSpPr/>
            <p:nvPr/>
          </p:nvSpPr>
          <p:spPr>
            <a:xfrm>
              <a:off x="8624" y="137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7" name="直接连接符 176"/>
            <p:cNvCxnSpPr/>
            <p:nvPr/>
          </p:nvCxnSpPr>
          <p:spPr>
            <a:xfrm>
              <a:off x="6415" y="1710"/>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8" name="椭圆 177"/>
            <p:cNvSpPr/>
            <p:nvPr/>
          </p:nvSpPr>
          <p:spPr>
            <a:xfrm>
              <a:off x="6386" y="165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9" name="直接连接符 178"/>
            <p:cNvCxnSpPr/>
            <p:nvPr/>
          </p:nvCxnSpPr>
          <p:spPr>
            <a:xfrm>
              <a:off x="3718" y="1710"/>
              <a:ext cx="0" cy="5873"/>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0" name="椭圆 179"/>
            <p:cNvSpPr/>
            <p:nvPr/>
          </p:nvSpPr>
          <p:spPr>
            <a:xfrm>
              <a:off x="3689" y="165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1" name="直接连接符 180"/>
            <p:cNvCxnSpPr/>
            <p:nvPr/>
          </p:nvCxnSpPr>
          <p:spPr>
            <a:xfrm>
              <a:off x="2411" y="3998"/>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2" name="椭圆 181"/>
            <p:cNvSpPr/>
            <p:nvPr/>
          </p:nvSpPr>
          <p:spPr>
            <a:xfrm>
              <a:off x="2382" y="394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p:nvPr/>
          </p:nvCxnSpPr>
          <p:spPr>
            <a:xfrm>
              <a:off x="5369" y="5211"/>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4" name="椭圆 183"/>
            <p:cNvSpPr/>
            <p:nvPr/>
          </p:nvSpPr>
          <p:spPr>
            <a:xfrm>
              <a:off x="5340" y="515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p:nvPr/>
          </p:nvCxnSpPr>
          <p:spPr>
            <a:xfrm>
              <a:off x="3343" y="477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6" name="椭圆 185"/>
            <p:cNvSpPr/>
            <p:nvPr/>
          </p:nvSpPr>
          <p:spPr>
            <a:xfrm>
              <a:off x="3314" y="471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3916" y="3036"/>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8" name="椭圆 187"/>
            <p:cNvSpPr/>
            <p:nvPr/>
          </p:nvSpPr>
          <p:spPr>
            <a:xfrm>
              <a:off x="3887" y="2979"/>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9" name="直接连接符 188"/>
            <p:cNvCxnSpPr/>
            <p:nvPr/>
          </p:nvCxnSpPr>
          <p:spPr>
            <a:xfrm>
              <a:off x="4519" y="4155"/>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0" name="椭圆 189"/>
            <p:cNvSpPr/>
            <p:nvPr/>
          </p:nvSpPr>
          <p:spPr>
            <a:xfrm>
              <a:off x="4490" y="4098"/>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1" name="直接连接符 190"/>
            <p:cNvCxnSpPr/>
            <p:nvPr/>
          </p:nvCxnSpPr>
          <p:spPr>
            <a:xfrm>
              <a:off x="3543" y="497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2" name="椭圆 191"/>
            <p:cNvSpPr/>
            <p:nvPr/>
          </p:nvSpPr>
          <p:spPr>
            <a:xfrm>
              <a:off x="3514" y="491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p:nvPr/>
          </p:nvCxnSpPr>
          <p:spPr>
            <a:xfrm>
              <a:off x="6174" y="3471"/>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4" name="椭圆 193"/>
            <p:cNvSpPr/>
            <p:nvPr/>
          </p:nvSpPr>
          <p:spPr>
            <a:xfrm>
              <a:off x="6145" y="341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7829" y="477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6" name="椭圆 195"/>
            <p:cNvSpPr/>
            <p:nvPr/>
          </p:nvSpPr>
          <p:spPr>
            <a:xfrm>
              <a:off x="7800" y="471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7" name="直接连接符 196"/>
            <p:cNvCxnSpPr/>
            <p:nvPr/>
          </p:nvCxnSpPr>
          <p:spPr>
            <a:xfrm>
              <a:off x="10631" y="4305"/>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98" name="椭圆 197"/>
            <p:cNvSpPr/>
            <p:nvPr/>
          </p:nvSpPr>
          <p:spPr>
            <a:xfrm>
              <a:off x="10602" y="4248"/>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9" name="直接连接符 198"/>
            <p:cNvCxnSpPr/>
            <p:nvPr/>
          </p:nvCxnSpPr>
          <p:spPr>
            <a:xfrm>
              <a:off x="11139" y="3036"/>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0" name="椭圆 199"/>
            <p:cNvSpPr/>
            <p:nvPr/>
          </p:nvSpPr>
          <p:spPr>
            <a:xfrm>
              <a:off x="11110" y="2979"/>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1" name="直接连接符 200"/>
            <p:cNvCxnSpPr/>
            <p:nvPr/>
          </p:nvCxnSpPr>
          <p:spPr>
            <a:xfrm>
              <a:off x="12808" y="3846"/>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2" name="椭圆 201"/>
            <p:cNvSpPr/>
            <p:nvPr/>
          </p:nvSpPr>
          <p:spPr>
            <a:xfrm>
              <a:off x="12779" y="3789"/>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3" name="直接连接符 202"/>
            <p:cNvCxnSpPr/>
            <p:nvPr/>
          </p:nvCxnSpPr>
          <p:spPr>
            <a:xfrm>
              <a:off x="12936" y="242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4" name="椭圆 203"/>
            <p:cNvSpPr/>
            <p:nvPr/>
          </p:nvSpPr>
          <p:spPr>
            <a:xfrm>
              <a:off x="12907" y="236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5" name="直接连接符 204"/>
            <p:cNvCxnSpPr/>
            <p:nvPr/>
          </p:nvCxnSpPr>
          <p:spPr>
            <a:xfrm>
              <a:off x="13178" y="2979"/>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6" name="椭圆 205"/>
            <p:cNvSpPr/>
            <p:nvPr/>
          </p:nvSpPr>
          <p:spPr>
            <a:xfrm>
              <a:off x="13149" y="2922"/>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7" name="直接连接符 206"/>
            <p:cNvCxnSpPr/>
            <p:nvPr/>
          </p:nvCxnSpPr>
          <p:spPr>
            <a:xfrm>
              <a:off x="13064" y="4248"/>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08" name="椭圆 207"/>
            <p:cNvSpPr/>
            <p:nvPr/>
          </p:nvSpPr>
          <p:spPr>
            <a:xfrm>
              <a:off x="13035" y="419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9" name="直接连接符 208"/>
            <p:cNvCxnSpPr/>
            <p:nvPr/>
          </p:nvCxnSpPr>
          <p:spPr>
            <a:xfrm>
              <a:off x="13321" y="3471"/>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10" name="椭圆 209"/>
            <p:cNvSpPr/>
            <p:nvPr/>
          </p:nvSpPr>
          <p:spPr>
            <a:xfrm>
              <a:off x="13292" y="3414"/>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1" name="直接连接符 210"/>
            <p:cNvCxnSpPr/>
            <p:nvPr/>
          </p:nvCxnSpPr>
          <p:spPr>
            <a:xfrm>
              <a:off x="15503" y="3694"/>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12" name="椭圆 211"/>
            <p:cNvSpPr/>
            <p:nvPr/>
          </p:nvSpPr>
          <p:spPr>
            <a:xfrm>
              <a:off x="15474" y="3637"/>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3" name="直接连接符 212"/>
            <p:cNvCxnSpPr/>
            <p:nvPr/>
          </p:nvCxnSpPr>
          <p:spPr>
            <a:xfrm>
              <a:off x="12694" y="1960"/>
              <a:ext cx="0" cy="3412"/>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14" name="椭圆 213"/>
            <p:cNvSpPr/>
            <p:nvPr/>
          </p:nvSpPr>
          <p:spPr>
            <a:xfrm>
              <a:off x="12665" y="1903"/>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p:nvPr/>
          </p:nvSpPr>
          <p:spPr>
            <a:xfrm>
              <a:off x="15160" y="7201"/>
              <a:ext cx="57" cy="57"/>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2951243" y="3998699"/>
            <a:ext cx="6288901" cy="430887"/>
          </a:xfrm>
          <a:prstGeom prst="rect">
            <a:avLst/>
          </a:prstGeom>
        </p:spPr>
        <p:txBody>
          <a:bodyPr wrap="none">
            <a:spAutoFit/>
          </a:bodyPr>
          <a:lstStyle>
            <a:defPPr>
              <a:defRPr lang="zh-CN"/>
            </a:defPPr>
            <a:lvl1pPr>
              <a:defRPr sz="4800">
                <a:solidFill>
                  <a:schemeClr val="bg1"/>
                </a:solidFill>
                <a:latin typeface="+mj-ea"/>
                <a:ea typeface="+mj-ea"/>
              </a:defRPr>
            </a:lvl1pPr>
          </a:lstStyle>
          <a:p>
            <a:pPr algn="ctr"/>
            <a:r>
              <a:rPr lang="zh-CN" altLang="en-US" sz="2200" spc="600" dirty="0">
                <a:latin typeface="思源黑体 CN Regular" panose="020B0500000000000000" pitchFamily="34" charset="-122"/>
                <a:ea typeface="思源黑体 CN Regular" panose="020B0500000000000000" pitchFamily="34" charset="-122"/>
              </a:rPr>
              <a:t>青岛软件学院、计算机科学与技术学院</a:t>
            </a:r>
            <a:endParaRPr lang="en-US" altLang="zh-CN" sz="2200" spc="600" dirty="0">
              <a:latin typeface="思源黑体 CN Regular" panose="020B0500000000000000" pitchFamily="34" charset="-122"/>
              <a:ea typeface="思源黑体 CN Regular" panose="020B0500000000000000" pitchFamily="34" charset="-122"/>
            </a:endParaRPr>
          </a:p>
        </p:txBody>
      </p:sp>
      <p:grpSp>
        <p:nvGrpSpPr>
          <p:cNvPr id="151" name="组合 150"/>
          <p:cNvGrpSpPr/>
          <p:nvPr/>
        </p:nvGrpSpPr>
        <p:grpSpPr>
          <a:xfrm>
            <a:off x="2205307" y="4695193"/>
            <a:ext cx="7779797" cy="172036"/>
            <a:chOff x="2576147" y="4617810"/>
            <a:chExt cx="7779797" cy="172036"/>
          </a:xfrm>
        </p:grpSpPr>
        <p:sp>
          <p:nvSpPr>
            <p:cNvPr id="152" name="矩形 151"/>
            <p:cNvSpPr/>
            <p:nvPr/>
          </p:nvSpPr>
          <p:spPr>
            <a:xfrm>
              <a:off x="3388520" y="4617810"/>
              <a:ext cx="6967424" cy="72000"/>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53" name="矩形 152"/>
            <p:cNvSpPr/>
            <p:nvPr/>
          </p:nvSpPr>
          <p:spPr>
            <a:xfrm>
              <a:off x="2576147" y="4771846"/>
              <a:ext cx="6967424" cy="1800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nvGrpSpPr>
          <p:cNvPr id="15" name="组合 14"/>
          <p:cNvGrpSpPr/>
          <p:nvPr/>
        </p:nvGrpSpPr>
        <p:grpSpPr>
          <a:xfrm>
            <a:off x="1511935" y="1764030"/>
            <a:ext cx="9184640" cy="2214880"/>
            <a:chOff x="2614" y="2613"/>
            <a:chExt cx="14464" cy="3488"/>
          </a:xfrm>
        </p:grpSpPr>
        <p:sp>
          <p:nvSpPr>
            <p:cNvPr id="149" name="文本框 148"/>
            <p:cNvSpPr txBox="1"/>
            <p:nvPr/>
          </p:nvSpPr>
          <p:spPr>
            <a:xfrm>
              <a:off x="2614" y="2613"/>
              <a:ext cx="3048" cy="3488"/>
            </a:xfrm>
            <a:prstGeom prst="rect">
              <a:avLst/>
            </a:prstGeom>
            <a:noFill/>
          </p:spPr>
          <p:txBody>
            <a:bodyPr wrap="none" rtlCol="0" anchor="ctr">
              <a:spAutoFit/>
            </a:bodyPr>
            <a:lstStyle>
              <a:defPPr>
                <a:defRPr lang="zh-CN"/>
              </a:defPPr>
              <a:lvl1pPr>
                <a:defRPr sz="96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ctr"/>
              <a:r>
                <a:rPr lang="zh-CN" altLang="en-US" sz="13800" noProof="0" dirty="0">
                  <a:ln>
                    <a:noFill/>
                  </a:ln>
                  <a:solidFill>
                    <a:srgbClr val="31FDFE"/>
                  </a:solidFill>
                  <a:effectLst/>
                  <a:uLnTx/>
                  <a:uFillTx/>
                  <a:latin typeface="汉仪尚巍手书W" panose="00020600040101010101" charset="-122"/>
                  <a:ea typeface="汉仪尚巍手书W" panose="00020600040101010101" charset="-122"/>
                </a:rPr>
                <a:t>感</a:t>
              </a:r>
            </a:p>
          </p:txBody>
        </p:sp>
        <p:sp>
          <p:nvSpPr>
            <p:cNvPr id="7" name="文本框 6"/>
            <p:cNvSpPr txBox="1"/>
            <p:nvPr/>
          </p:nvSpPr>
          <p:spPr>
            <a:xfrm>
              <a:off x="5486" y="2613"/>
              <a:ext cx="2637" cy="3488"/>
            </a:xfrm>
            <a:prstGeom prst="rect">
              <a:avLst/>
            </a:prstGeom>
            <a:noFill/>
          </p:spPr>
          <p:txBody>
            <a:bodyPr wrap="square" rtlCol="0" anchor="t">
              <a:spAutoFit/>
            </a:bodyPr>
            <a:lstStyle/>
            <a:p>
              <a:pPr algn="ctr"/>
              <a:r>
                <a:rPr lang="zh-CN" altLang="en-US" sz="13800" noProof="0" dirty="0">
                  <a:ln>
                    <a:noFill/>
                  </a:ln>
                  <a:solidFill>
                    <a:srgbClr val="31FDFE"/>
                  </a:solidFill>
                  <a:effectLst/>
                  <a:uLnTx/>
                  <a:uFillTx/>
                  <a:latin typeface="汉仪尚巍手书W" panose="00020600040101010101" charset="-122"/>
                  <a:ea typeface="汉仪尚巍手书W" panose="00020600040101010101" charset="-122"/>
                  <a:sym typeface="+mn-ea"/>
                </a:rPr>
                <a:t>谢</a:t>
              </a:r>
            </a:p>
          </p:txBody>
        </p:sp>
        <p:sp>
          <p:nvSpPr>
            <p:cNvPr id="8" name="文本框 7"/>
            <p:cNvSpPr txBox="1"/>
            <p:nvPr/>
          </p:nvSpPr>
          <p:spPr>
            <a:xfrm>
              <a:off x="7691" y="2891"/>
              <a:ext cx="3165" cy="2931"/>
            </a:xfrm>
            <a:prstGeom prst="rect">
              <a:avLst/>
            </a:prstGeom>
            <a:noFill/>
          </p:spPr>
          <p:txBody>
            <a:bodyPr wrap="square" rtlCol="0" anchor="t">
              <a:spAutoFit/>
            </a:bodyPr>
            <a:lstStyle/>
            <a:p>
              <a:pPr algn="ctr"/>
              <a:r>
                <a:rPr lang="zh-CN" altLang="en-US" sz="11500" noProof="0" dirty="0">
                  <a:ln>
                    <a:noFill/>
                  </a:ln>
                  <a:solidFill>
                    <a:schemeClr val="bg1"/>
                  </a:solidFill>
                  <a:effectLst/>
                  <a:uLnTx/>
                  <a:uFillTx/>
                  <a:latin typeface="汉仪尚巍手书W" panose="00020600040101010101" charset="-122"/>
                  <a:ea typeface="汉仪尚巍手书W" panose="00020600040101010101" charset="-122"/>
                  <a:sym typeface="+mn-ea"/>
                </a:rPr>
                <a:t>您</a:t>
              </a:r>
            </a:p>
          </p:txBody>
        </p:sp>
        <p:sp>
          <p:nvSpPr>
            <p:cNvPr id="9" name="文本框 8"/>
            <p:cNvSpPr txBox="1"/>
            <p:nvPr/>
          </p:nvSpPr>
          <p:spPr>
            <a:xfrm>
              <a:off x="9787" y="2891"/>
              <a:ext cx="3000" cy="2931"/>
            </a:xfrm>
            <a:prstGeom prst="rect">
              <a:avLst/>
            </a:prstGeom>
            <a:noFill/>
          </p:spPr>
          <p:txBody>
            <a:bodyPr wrap="square" rtlCol="0" anchor="t">
              <a:spAutoFit/>
            </a:bodyPr>
            <a:lstStyle/>
            <a:p>
              <a:pPr algn="ctr"/>
              <a:r>
                <a:rPr lang="zh-CN" altLang="en-US" sz="11500" noProof="0" dirty="0">
                  <a:ln>
                    <a:noFill/>
                  </a:ln>
                  <a:solidFill>
                    <a:schemeClr val="bg1"/>
                  </a:solidFill>
                  <a:effectLst/>
                  <a:uLnTx/>
                  <a:uFillTx/>
                  <a:latin typeface="汉仪尚巍手书W" panose="00020600040101010101" charset="-122"/>
                  <a:ea typeface="汉仪尚巍手书W" panose="00020600040101010101" charset="-122"/>
                  <a:sym typeface="+mn-ea"/>
                </a:rPr>
                <a:t>的</a:t>
              </a:r>
            </a:p>
          </p:txBody>
        </p:sp>
        <p:sp>
          <p:nvSpPr>
            <p:cNvPr id="10" name="文本框 9"/>
            <p:cNvSpPr txBox="1"/>
            <p:nvPr/>
          </p:nvSpPr>
          <p:spPr>
            <a:xfrm>
              <a:off x="12198" y="2891"/>
              <a:ext cx="2503" cy="2931"/>
            </a:xfrm>
            <a:prstGeom prst="rect">
              <a:avLst/>
            </a:prstGeom>
            <a:noFill/>
          </p:spPr>
          <p:txBody>
            <a:bodyPr wrap="square" rtlCol="0" anchor="t">
              <a:spAutoFit/>
            </a:bodyPr>
            <a:lstStyle/>
            <a:p>
              <a:pPr algn="ctr"/>
              <a:r>
                <a:rPr lang="zh-CN" altLang="en-US" sz="11500" noProof="0" dirty="0">
                  <a:ln>
                    <a:noFill/>
                  </a:ln>
                  <a:solidFill>
                    <a:schemeClr val="bg1"/>
                  </a:solidFill>
                  <a:effectLst/>
                  <a:uLnTx/>
                  <a:uFillTx/>
                  <a:latin typeface="汉仪尚巍手书W" panose="00020600040101010101" charset="-122"/>
                  <a:ea typeface="汉仪尚巍手书W" panose="00020600040101010101" charset="-122"/>
                  <a:sym typeface="+mn-ea"/>
                </a:rPr>
                <a:t>聆</a:t>
              </a:r>
            </a:p>
          </p:txBody>
        </p:sp>
        <p:sp>
          <p:nvSpPr>
            <p:cNvPr id="11" name="文本框 10"/>
            <p:cNvSpPr txBox="1"/>
            <p:nvPr/>
          </p:nvSpPr>
          <p:spPr>
            <a:xfrm>
              <a:off x="14277" y="2891"/>
              <a:ext cx="2801" cy="2931"/>
            </a:xfrm>
            <a:prstGeom prst="rect">
              <a:avLst/>
            </a:prstGeom>
            <a:noFill/>
          </p:spPr>
          <p:txBody>
            <a:bodyPr wrap="square" rtlCol="0" anchor="t">
              <a:spAutoFit/>
            </a:bodyPr>
            <a:lstStyle/>
            <a:p>
              <a:pPr algn="ctr"/>
              <a:r>
                <a:rPr lang="zh-CN" altLang="en-US" sz="11500" noProof="0" dirty="0">
                  <a:ln>
                    <a:noFill/>
                  </a:ln>
                  <a:solidFill>
                    <a:schemeClr val="bg1"/>
                  </a:solidFill>
                  <a:effectLst/>
                  <a:uLnTx/>
                  <a:uFillTx/>
                  <a:latin typeface="汉仪尚巍手书W" panose="00020600040101010101" charset="-122"/>
                  <a:ea typeface="汉仪尚巍手书W" panose="00020600040101010101" charset="-122"/>
                  <a:sym typeface="+mn-ea"/>
                </a:rPr>
                <a:t>听</a:t>
              </a:r>
            </a:p>
          </p:txBody>
        </p:sp>
      </p:grpSp>
      <p:sp>
        <p:nvSpPr>
          <p:cNvPr id="2" name="文本框 1"/>
          <p:cNvSpPr txBox="1"/>
          <p:nvPr/>
        </p:nvSpPr>
        <p:spPr>
          <a:xfrm>
            <a:off x="4002377" y="5566996"/>
            <a:ext cx="1909498" cy="338554"/>
          </a:xfrm>
          <a:prstGeom prst="rect">
            <a:avLst/>
          </a:prstGeom>
          <a:noFill/>
        </p:spPr>
        <p:txBody>
          <a:bodyPr wrap="none" rtlCol="0" anchor="ctr">
            <a:spAutoFit/>
          </a:bodyPr>
          <a:lstStyle/>
          <a:p>
            <a:pPr algn="ctr"/>
            <a:r>
              <a:rPr lang="zh-CN" altLang="en-US"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演讲人 </a:t>
            </a:r>
            <a:r>
              <a:rPr lang="en-US" altLang="zh-CN"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 </a:t>
            </a:r>
            <a:r>
              <a:rPr lang="zh-CN" altLang="en-US"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赵广浩</a:t>
            </a:r>
            <a:endParaRPr lang="en-US" altLang="zh-CN"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endParaRPr>
          </a:p>
        </p:txBody>
      </p:sp>
      <p:sp>
        <p:nvSpPr>
          <p:cNvPr id="73" name="文本框 72">
            <a:extLst>
              <a:ext uri="{FF2B5EF4-FFF2-40B4-BE49-F238E27FC236}">
                <a16:creationId xmlns:a16="http://schemas.microsoft.com/office/drawing/2014/main" id="{42B3BD58-BE16-4EE0-AFF2-4E944B7CE2F7}"/>
              </a:ext>
            </a:extLst>
          </p:cNvPr>
          <p:cNvSpPr txBox="1"/>
          <p:nvPr/>
        </p:nvSpPr>
        <p:spPr>
          <a:xfrm>
            <a:off x="6053112" y="5562997"/>
            <a:ext cx="1909497" cy="338554"/>
          </a:xfrm>
          <a:prstGeom prst="rect">
            <a:avLst/>
          </a:prstGeom>
          <a:noFill/>
        </p:spPr>
        <p:txBody>
          <a:bodyPr wrap="none" rtlCol="0" anchor="ctr">
            <a:spAutoFit/>
          </a:bodyPr>
          <a:lstStyle/>
          <a:p>
            <a:pPr algn="ctr"/>
            <a:r>
              <a:rPr lang="zh-CN" altLang="en-US"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答辩人 </a:t>
            </a:r>
            <a:r>
              <a:rPr lang="en-US" altLang="zh-CN"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 </a:t>
            </a:r>
            <a:r>
              <a:rPr lang="zh-CN" altLang="en-US"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rPr>
              <a:t>冯业鑫</a:t>
            </a:r>
            <a:endParaRPr lang="en-US" altLang="zh-CN" sz="1600" spc="300" dirty="0">
              <a:solidFill>
                <a:schemeClr val="bg1"/>
              </a:solidFill>
              <a:latin typeface="思源黑体 CN Regular" panose="020B0500000000000000" pitchFamily="34" charset="-122"/>
              <a:ea typeface="思源黑体 CN Regular" panose="020B0500000000000000" pitchFamily="34" charset="-122"/>
              <a:cs typeface="思源黑体 CN Regular" panose="020B0500000000000000" pitchFamily="34" charset="-122"/>
            </a:endParaRPr>
          </a:p>
        </p:txBody>
      </p:sp>
      <p:pic>
        <p:nvPicPr>
          <p:cNvPr id="74" name="图片 73" descr="logo">
            <a:extLst>
              <a:ext uri="{FF2B5EF4-FFF2-40B4-BE49-F238E27FC236}">
                <a16:creationId xmlns:a16="http://schemas.microsoft.com/office/drawing/2014/main" id="{8B899D3C-B175-44D6-8AD9-3CD86B552EF9}"/>
              </a:ext>
            </a:extLst>
          </p:cNvPr>
          <p:cNvPicPr>
            <a:picLocks noChangeAspect="1"/>
          </p:cNvPicPr>
          <p:nvPr/>
        </p:nvPicPr>
        <p:blipFill>
          <a:blip r:embed="rId4"/>
          <a:stretch>
            <a:fillRect/>
          </a:stretch>
        </p:blipFill>
        <p:spPr>
          <a:xfrm>
            <a:off x="8760607" y="37549"/>
            <a:ext cx="3380362" cy="680879"/>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8895" y="16069"/>
            <a:ext cx="12240895" cy="6873240"/>
            <a:chOff x="-50" y="0"/>
            <a:chExt cx="19277" cy="10824"/>
          </a:xfrm>
        </p:grpSpPr>
        <p:sp>
          <p:nvSpPr>
            <p:cNvPr id="5" name="矩形 4"/>
            <p:cNvSpPr/>
            <p:nvPr/>
          </p:nvSpPr>
          <p:spPr>
            <a:xfrm>
              <a:off x="-49" y="0"/>
              <a:ext cx="19276" cy="5165"/>
            </a:xfrm>
            <a:prstGeom prst="rect">
              <a:avLst/>
            </a:prstGeom>
            <a:solidFill>
              <a:srgbClr val="101B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13169"/>
            <p:cNvPicPr>
              <a:picLocks noChangeAspect="1"/>
            </p:cNvPicPr>
            <p:nvPr/>
          </p:nvPicPr>
          <p:blipFill>
            <a:blip r:embed="rId3">
              <a:lum bright="6000"/>
            </a:blip>
            <a:srcRect l="-85" t="31" r="85" b="41611"/>
            <a:stretch>
              <a:fillRect/>
            </a:stretch>
          </p:blipFill>
          <p:spPr>
            <a:xfrm>
              <a:off x="-50" y="2850"/>
              <a:ext cx="19277" cy="7974"/>
            </a:xfrm>
            <a:prstGeom prst="rect">
              <a:avLst/>
            </a:prstGeom>
          </p:spPr>
        </p:pic>
      </p:grpSp>
      <p:sp>
        <p:nvSpPr>
          <p:cNvPr id="79" name="矩形 78"/>
          <p:cNvSpPr/>
          <p:nvPr/>
        </p:nvSpPr>
        <p:spPr>
          <a:xfrm>
            <a:off x="5037387" y="1287780"/>
            <a:ext cx="2275908" cy="72021"/>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0" name="矩形 79"/>
          <p:cNvSpPr/>
          <p:nvPr/>
        </p:nvSpPr>
        <p:spPr>
          <a:xfrm>
            <a:off x="4772025" y="1441860"/>
            <a:ext cx="2275908" cy="18005"/>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1" name="文本框 80"/>
          <p:cNvSpPr txBox="1"/>
          <p:nvPr/>
        </p:nvSpPr>
        <p:spPr>
          <a:xfrm>
            <a:off x="5423535" y="282933"/>
            <a:ext cx="1819729" cy="1107996"/>
          </a:xfrm>
          <a:prstGeom prst="rect">
            <a:avLst/>
          </a:prstGeom>
          <a:noFill/>
          <a:effectLst/>
        </p:spPr>
        <p:txBody>
          <a:bodyPr wrap="none" rtlCol="0" anchor="ctr">
            <a:spAutoFit/>
          </a:bodyPr>
          <a:lstStyle>
            <a:defPPr>
              <a:defRPr lang="zh-CN"/>
            </a:defPPr>
            <a:lvl1pPr algn="ctr">
              <a:defRPr sz="6000">
                <a:gradFill>
                  <a:gsLst>
                    <a:gs pos="0">
                      <a:srgbClr val="FBC57B"/>
                    </a:gs>
                    <a:gs pos="50000">
                      <a:srgbClr val="FED197"/>
                    </a:gs>
                    <a:gs pos="100000">
                      <a:srgbClr val="FBC57B"/>
                    </a:gs>
                  </a:gsLst>
                  <a:lin ang="0" scaled="0"/>
                </a:gradFill>
                <a:latin typeface="优设标题黑" panose="00000500000000000000" charset="-122"/>
                <a:ea typeface="优设标题黑" panose="00000500000000000000" charset="-122"/>
              </a:defRPr>
            </a:lvl1pPr>
          </a:lstStyle>
          <a:p>
            <a:pPr algn="l"/>
            <a:r>
              <a:rPr lang="zh-CN" altLang="en-US" sz="6600" spc="300" dirty="0">
                <a:solidFill>
                  <a:sysClr val="window" lastClr="FFFFFF"/>
                </a:solidFill>
              </a:rPr>
              <a:t>目录</a:t>
            </a:r>
          </a:p>
        </p:txBody>
      </p:sp>
      <p:sp>
        <p:nvSpPr>
          <p:cNvPr id="82" name="文本框 81"/>
          <p:cNvSpPr txBox="1"/>
          <p:nvPr/>
        </p:nvSpPr>
        <p:spPr>
          <a:xfrm>
            <a:off x="5410835" y="1194237"/>
            <a:ext cx="1656080" cy="369332"/>
          </a:xfrm>
          <a:prstGeom prst="rect">
            <a:avLst/>
          </a:prstGeom>
          <a:noFill/>
        </p:spPr>
        <p:txBody>
          <a:bodyPr wrap="square" rtlCol="0" anchor="ctr">
            <a:spAutoFit/>
          </a:bodyPr>
          <a:lstStyle/>
          <a:p>
            <a:pPr algn="dist"/>
            <a:r>
              <a:rPr lang="en-US" altLang="zh-CN" spc="300" dirty="0">
                <a:solidFill>
                  <a:sysClr val="window" lastClr="FFFFFF"/>
                </a:solidFill>
                <a:latin typeface="优设标题黑" panose="00000500000000000000" charset="-122"/>
                <a:ea typeface="优设标题黑" panose="00000500000000000000" charset="-122"/>
                <a:cs typeface="思源黑体 CN Bold" panose="020B0800000000000000" charset="-122"/>
                <a:sym typeface="思源黑体 CN Regular" panose="020B0500000000000000" pitchFamily="34" charset="-122"/>
              </a:rPr>
              <a:t>CONTENT</a:t>
            </a:r>
          </a:p>
        </p:txBody>
      </p:sp>
      <p:cxnSp>
        <p:nvCxnSpPr>
          <p:cNvPr id="92" name="直接连接符 91"/>
          <p:cNvCxnSpPr/>
          <p:nvPr/>
        </p:nvCxnSpPr>
        <p:spPr>
          <a:xfrm>
            <a:off x="10712450" y="6431915"/>
            <a:ext cx="0" cy="211963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93" name="椭圆 92"/>
          <p:cNvSpPr/>
          <p:nvPr/>
        </p:nvSpPr>
        <p:spPr>
          <a:xfrm>
            <a:off x="10694035" y="6395720"/>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4" name="直接连接符 93"/>
          <p:cNvCxnSpPr/>
          <p:nvPr/>
        </p:nvCxnSpPr>
        <p:spPr>
          <a:xfrm>
            <a:off x="10791825" y="5554345"/>
            <a:ext cx="0" cy="275717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95" name="椭圆 94"/>
          <p:cNvSpPr/>
          <p:nvPr/>
        </p:nvSpPr>
        <p:spPr>
          <a:xfrm>
            <a:off x="10773410" y="5518150"/>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p:nvPr/>
        </p:nvCxnSpPr>
        <p:spPr>
          <a:xfrm>
            <a:off x="10947400" y="5862320"/>
            <a:ext cx="0" cy="275717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10928985" y="582612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10852785" y="663892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9" name="直接连接符 98"/>
          <p:cNvCxnSpPr/>
          <p:nvPr/>
        </p:nvCxnSpPr>
        <p:spPr>
          <a:xfrm>
            <a:off x="11029950" y="6136640"/>
            <a:ext cx="0" cy="275717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58" name="椭圆 157"/>
          <p:cNvSpPr/>
          <p:nvPr/>
        </p:nvSpPr>
        <p:spPr>
          <a:xfrm>
            <a:off x="11011535" y="610044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p:nvPr/>
        </p:nvCxnSpPr>
        <p:spPr>
          <a:xfrm>
            <a:off x="9434830" y="4144010"/>
            <a:ext cx="0" cy="3729355"/>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60" name="椭圆 159"/>
          <p:cNvSpPr/>
          <p:nvPr/>
        </p:nvSpPr>
        <p:spPr>
          <a:xfrm>
            <a:off x="9416415" y="410781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 name="直接连接符 1"/>
          <p:cNvCxnSpPr/>
          <p:nvPr/>
        </p:nvCxnSpPr>
        <p:spPr>
          <a:xfrm>
            <a:off x="7856855" y="4144010"/>
            <a:ext cx="0" cy="3729355"/>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 name="椭圆 2"/>
          <p:cNvSpPr/>
          <p:nvPr/>
        </p:nvSpPr>
        <p:spPr>
          <a:xfrm>
            <a:off x="7838440" y="410781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5718175" y="4311015"/>
            <a:ext cx="0" cy="3729355"/>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5699760" y="4274820"/>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4297045" y="4488180"/>
            <a:ext cx="0" cy="3729355"/>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a:off x="4278630" y="445198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p:cNvCxnSpPr/>
          <p:nvPr/>
        </p:nvCxnSpPr>
        <p:spPr>
          <a:xfrm>
            <a:off x="2584450" y="4488180"/>
            <a:ext cx="0" cy="3729355"/>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a:off x="2566035" y="445198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a:off x="1754505" y="594106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1736090" y="590486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a:off x="3632835" y="6711315"/>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3614420" y="6675120"/>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2346325" y="643128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327910" y="639508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p:nvPr/>
        </p:nvCxnSpPr>
        <p:spPr>
          <a:xfrm>
            <a:off x="2710180" y="533019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a:off x="2691765" y="529399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a:off x="3093085" y="6040755"/>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3074670" y="6004560"/>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连接符 34"/>
          <p:cNvCxnSpPr/>
          <p:nvPr/>
        </p:nvCxnSpPr>
        <p:spPr>
          <a:xfrm>
            <a:off x="2473325" y="655828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6" name="椭圆 35"/>
          <p:cNvSpPr/>
          <p:nvPr/>
        </p:nvSpPr>
        <p:spPr>
          <a:xfrm>
            <a:off x="2454910" y="652208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p:cNvCxnSpPr/>
          <p:nvPr/>
        </p:nvCxnSpPr>
        <p:spPr>
          <a:xfrm>
            <a:off x="4144010" y="5606415"/>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8" name="椭圆 37"/>
          <p:cNvSpPr/>
          <p:nvPr/>
        </p:nvSpPr>
        <p:spPr>
          <a:xfrm>
            <a:off x="4125595" y="5570220"/>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5194935" y="643128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0" name="椭圆 39"/>
          <p:cNvSpPr/>
          <p:nvPr/>
        </p:nvSpPr>
        <p:spPr>
          <a:xfrm>
            <a:off x="5176520" y="639508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p:nvPr/>
        </p:nvCxnSpPr>
        <p:spPr>
          <a:xfrm>
            <a:off x="6974205" y="6136005"/>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2" name="椭圆 41"/>
          <p:cNvSpPr/>
          <p:nvPr/>
        </p:nvSpPr>
        <p:spPr>
          <a:xfrm>
            <a:off x="6955790" y="6099810"/>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3" name="直接连接符 42"/>
          <p:cNvCxnSpPr/>
          <p:nvPr/>
        </p:nvCxnSpPr>
        <p:spPr>
          <a:xfrm>
            <a:off x="7296785" y="533019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4" name="椭圆 43"/>
          <p:cNvSpPr/>
          <p:nvPr/>
        </p:nvSpPr>
        <p:spPr>
          <a:xfrm>
            <a:off x="7278370" y="529399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p:cNvCxnSpPr/>
          <p:nvPr/>
        </p:nvCxnSpPr>
        <p:spPr>
          <a:xfrm>
            <a:off x="8356600" y="584454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a:off x="8338185" y="580834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7" name="直接连接符 46"/>
          <p:cNvCxnSpPr/>
          <p:nvPr/>
        </p:nvCxnSpPr>
        <p:spPr>
          <a:xfrm>
            <a:off x="8437880" y="493903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8" name="椭圆 47"/>
          <p:cNvSpPr/>
          <p:nvPr/>
        </p:nvSpPr>
        <p:spPr>
          <a:xfrm>
            <a:off x="8419465" y="490283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9" name="直接连接符 48"/>
          <p:cNvCxnSpPr/>
          <p:nvPr/>
        </p:nvCxnSpPr>
        <p:spPr>
          <a:xfrm>
            <a:off x="8591550" y="5293995"/>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50" name="椭圆 49"/>
          <p:cNvSpPr/>
          <p:nvPr/>
        </p:nvSpPr>
        <p:spPr>
          <a:xfrm>
            <a:off x="8573135" y="5257800"/>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p:nvPr/>
        </p:nvCxnSpPr>
        <p:spPr>
          <a:xfrm>
            <a:off x="8519160" y="609981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a:off x="8500745" y="606361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a:off x="8682355" y="5606415"/>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a:off x="8663940" y="5570220"/>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5" name="直接连接符 54"/>
          <p:cNvCxnSpPr/>
          <p:nvPr/>
        </p:nvCxnSpPr>
        <p:spPr>
          <a:xfrm>
            <a:off x="10067925" y="574802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10049510" y="571182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7" name="直接连接符 56"/>
          <p:cNvCxnSpPr/>
          <p:nvPr/>
        </p:nvCxnSpPr>
        <p:spPr>
          <a:xfrm>
            <a:off x="8284210" y="4646930"/>
            <a:ext cx="0" cy="2166620"/>
          </a:xfrm>
          <a:prstGeom prst="line">
            <a:avLst/>
          </a:prstGeom>
          <a:ln w="12700" cap="rnd">
            <a:gradFill>
              <a:gsLst>
                <a:gs pos="0">
                  <a:srgbClr val="34E8EE">
                    <a:alpha val="40000"/>
                  </a:srgbClr>
                </a:gs>
                <a:gs pos="19000">
                  <a:srgbClr val="1789D3">
                    <a:alpha val="40000"/>
                  </a:srgbClr>
                </a:gs>
                <a:gs pos="100000">
                  <a:srgbClr val="0D5E9E">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58" name="椭圆 57"/>
          <p:cNvSpPr/>
          <p:nvPr/>
        </p:nvSpPr>
        <p:spPr>
          <a:xfrm>
            <a:off x="8265795" y="461073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9850120" y="7974965"/>
            <a:ext cx="36195"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0" name="直接连接符 59"/>
          <p:cNvCxnSpPr>
            <a:cxnSpLocks/>
          </p:cNvCxnSpPr>
          <p:nvPr/>
        </p:nvCxnSpPr>
        <p:spPr>
          <a:xfrm>
            <a:off x="4422140" y="2950733"/>
            <a:ext cx="0" cy="1696197"/>
          </a:xfrm>
          <a:prstGeom prst="line">
            <a:avLst/>
          </a:prstGeom>
          <a:ln w="19050">
            <a:solidFill>
              <a:sysClr val="window" lastClr="FFFFFF">
                <a:alpha val="70000"/>
              </a:sysClr>
            </a:solidFill>
          </a:ln>
        </p:spPr>
        <p:style>
          <a:lnRef idx="1">
            <a:srgbClr val="5FDCED"/>
          </a:lnRef>
          <a:fillRef idx="0">
            <a:srgbClr val="5FDCED"/>
          </a:fillRef>
          <a:effectRef idx="0">
            <a:srgbClr val="5FDCED"/>
          </a:effectRef>
          <a:fontRef idx="minor">
            <a:sysClr val="windowText" lastClr="000000"/>
          </a:fontRef>
        </p:style>
      </p:cxnSp>
      <p:cxnSp>
        <p:nvCxnSpPr>
          <p:cNvPr id="61" name="直接连接符 60"/>
          <p:cNvCxnSpPr>
            <a:cxnSpLocks/>
          </p:cNvCxnSpPr>
          <p:nvPr/>
        </p:nvCxnSpPr>
        <p:spPr>
          <a:xfrm>
            <a:off x="7834541" y="2950733"/>
            <a:ext cx="0" cy="1660002"/>
          </a:xfrm>
          <a:prstGeom prst="line">
            <a:avLst/>
          </a:prstGeom>
          <a:ln w="19050">
            <a:solidFill>
              <a:sysClr val="window" lastClr="FFFFFF">
                <a:alpha val="70000"/>
              </a:sysClr>
            </a:solidFill>
          </a:ln>
        </p:spPr>
        <p:style>
          <a:lnRef idx="1">
            <a:srgbClr val="5FDCED"/>
          </a:lnRef>
          <a:fillRef idx="0">
            <a:srgbClr val="5FDCED"/>
          </a:fillRef>
          <a:effectRef idx="0">
            <a:srgbClr val="5FDCED"/>
          </a:effectRef>
          <a:fontRef idx="minor">
            <a:sysClr val="windowText" lastClr="000000"/>
          </a:fontRef>
        </p:style>
      </p:cxnSp>
      <p:sp>
        <p:nvSpPr>
          <p:cNvPr id="62" name="文本框 61"/>
          <p:cNvSpPr txBox="1"/>
          <p:nvPr/>
        </p:nvSpPr>
        <p:spPr>
          <a:xfrm>
            <a:off x="1784985" y="2581163"/>
            <a:ext cx="1943100" cy="1171026"/>
          </a:xfrm>
          <a:prstGeom prst="rect">
            <a:avLst/>
          </a:prstGeom>
          <a:noFill/>
        </p:spPr>
        <p:txBody>
          <a:bodyPr wrap="square" rtlCol="0">
            <a:spAutoFit/>
          </a:bodyPr>
          <a:lstStyle/>
          <a:p>
            <a:pPr algn="ctr">
              <a:lnSpc>
                <a:spcPct val="125000"/>
              </a:lnSpc>
              <a:spcBef>
                <a:spcPts val="0"/>
              </a:spcBef>
              <a:spcAft>
                <a:spcPts val="0"/>
              </a:spcAft>
            </a:pPr>
            <a:r>
              <a:rPr lang="zh-CN" altLang="en-US" sz="6000" noProof="0" dirty="0">
                <a:ln>
                  <a:noFill/>
                </a:ln>
                <a:solidFill>
                  <a:srgbClr val="31FDFE"/>
                </a:solidFill>
                <a:effectLst/>
                <a:uLnTx/>
                <a:uFillTx/>
                <a:latin typeface="优设标题黑" panose="00000500000000000000" charset="-122"/>
                <a:ea typeface="优设标题黑" panose="00000500000000000000" charset="-122"/>
                <a:sym typeface="+mn-lt"/>
              </a:rPr>
              <a:t>01</a:t>
            </a:r>
          </a:p>
        </p:txBody>
      </p:sp>
      <p:sp>
        <p:nvSpPr>
          <p:cNvPr id="63" name="文本框 62"/>
          <p:cNvSpPr txBox="1"/>
          <p:nvPr/>
        </p:nvSpPr>
        <p:spPr>
          <a:xfrm>
            <a:off x="5177155" y="2581163"/>
            <a:ext cx="1838960" cy="1171026"/>
          </a:xfrm>
          <a:prstGeom prst="rect">
            <a:avLst/>
          </a:prstGeom>
          <a:noFill/>
        </p:spPr>
        <p:txBody>
          <a:bodyPr wrap="square" rtlCol="0">
            <a:spAutoFit/>
          </a:bodyPr>
          <a:lstStyle/>
          <a:p>
            <a:pPr algn="ctr">
              <a:lnSpc>
                <a:spcPct val="125000"/>
              </a:lnSpc>
              <a:spcBef>
                <a:spcPts val="0"/>
              </a:spcBef>
              <a:spcAft>
                <a:spcPts val="0"/>
              </a:spcAft>
            </a:pPr>
            <a:r>
              <a:rPr lang="zh-CN" altLang="en-US" sz="6000" noProof="0" dirty="0">
                <a:ln>
                  <a:noFill/>
                </a:ln>
                <a:solidFill>
                  <a:srgbClr val="31FDFE"/>
                </a:solidFill>
                <a:effectLst/>
                <a:uLnTx/>
                <a:uFillTx/>
                <a:latin typeface="优设标题黑" panose="00000500000000000000" charset="-122"/>
                <a:ea typeface="优设标题黑" panose="00000500000000000000" charset="-122"/>
                <a:sym typeface="+mn-lt"/>
              </a:rPr>
              <a:t>02</a:t>
            </a:r>
            <a:endParaRPr lang="zh-CN" altLang="en-US" sz="6000" noProof="0" dirty="0">
              <a:ln>
                <a:noFill/>
              </a:ln>
              <a:solidFill>
                <a:srgbClr val="31FDFE"/>
              </a:solidFill>
              <a:effectLst/>
              <a:uLnTx/>
              <a:uFillTx/>
              <a:latin typeface="优设标题黑" panose="00000500000000000000" charset="-122"/>
              <a:ea typeface="优设标题黑" panose="00000500000000000000" charset="-122"/>
              <a:cs typeface="+mn-ea"/>
              <a:sym typeface="+mn-lt"/>
            </a:endParaRPr>
          </a:p>
        </p:txBody>
      </p:sp>
      <p:sp>
        <p:nvSpPr>
          <p:cNvPr id="64" name="文本框 63"/>
          <p:cNvSpPr txBox="1"/>
          <p:nvPr/>
        </p:nvSpPr>
        <p:spPr>
          <a:xfrm>
            <a:off x="8308569" y="2581163"/>
            <a:ext cx="2062480" cy="1171026"/>
          </a:xfrm>
          <a:prstGeom prst="rect">
            <a:avLst/>
          </a:prstGeom>
          <a:noFill/>
        </p:spPr>
        <p:txBody>
          <a:bodyPr wrap="square" rtlCol="0">
            <a:spAutoFit/>
          </a:bodyPr>
          <a:lstStyle/>
          <a:p>
            <a:pPr algn="ctr">
              <a:lnSpc>
                <a:spcPct val="125000"/>
              </a:lnSpc>
              <a:spcBef>
                <a:spcPts val="0"/>
              </a:spcBef>
              <a:spcAft>
                <a:spcPts val="0"/>
              </a:spcAft>
            </a:pPr>
            <a:r>
              <a:rPr lang="zh-CN" altLang="en-US" sz="6000" noProof="0" dirty="0">
                <a:ln>
                  <a:noFill/>
                </a:ln>
                <a:solidFill>
                  <a:srgbClr val="31FDFE"/>
                </a:solidFill>
                <a:effectLst/>
                <a:uLnTx/>
                <a:uFillTx/>
                <a:latin typeface="优设标题黑" panose="00000500000000000000" charset="-122"/>
                <a:ea typeface="优设标题黑" panose="00000500000000000000" charset="-122"/>
                <a:sym typeface="+mn-lt"/>
              </a:rPr>
              <a:t>03</a:t>
            </a:r>
          </a:p>
        </p:txBody>
      </p:sp>
      <p:sp>
        <p:nvSpPr>
          <p:cNvPr id="68" name="文本框 67"/>
          <p:cNvSpPr txBox="1"/>
          <p:nvPr/>
        </p:nvSpPr>
        <p:spPr>
          <a:xfrm>
            <a:off x="1587183" y="3506358"/>
            <a:ext cx="2338705" cy="1323439"/>
          </a:xfrm>
          <a:prstGeom prst="rect">
            <a:avLst/>
          </a:prstGeom>
          <a:noFill/>
        </p:spPr>
        <p:txBody>
          <a:bodyPr wrap="square" rtlCol="0" anchor="t">
            <a:spAutoFit/>
          </a:bodyPr>
          <a:lstStyle/>
          <a:p>
            <a:pPr algn="ctr"/>
            <a:r>
              <a:rPr lang="zh-CN" altLang="en-US" sz="4000" dirty="0">
                <a:solidFill>
                  <a:sysClr val="window" lastClr="FFFFFF"/>
                </a:solidFill>
                <a:latin typeface="优设标题黑" panose="00000500000000000000" charset="-122"/>
                <a:ea typeface="优设标题黑" panose="00000500000000000000" charset="-122"/>
                <a:sym typeface="+mn-lt"/>
              </a:rPr>
              <a:t>图像处理概述</a:t>
            </a:r>
          </a:p>
        </p:txBody>
      </p:sp>
      <p:sp>
        <p:nvSpPr>
          <p:cNvPr id="69" name="文本框 68"/>
          <p:cNvSpPr txBox="1"/>
          <p:nvPr/>
        </p:nvSpPr>
        <p:spPr>
          <a:xfrm>
            <a:off x="4927283" y="3506358"/>
            <a:ext cx="2563177" cy="707886"/>
          </a:xfrm>
          <a:prstGeom prst="rect">
            <a:avLst/>
          </a:prstGeom>
          <a:noFill/>
        </p:spPr>
        <p:txBody>
          <a:bodyPr wrap="square" rtlCol="0" anchor="t">
            <a:spAutoFit/>
          </a:bodyPr>
          <a:lstStyle/>
          <a:p>
            <a:pPr algn="ctr"/>
            <a:r>
              <a:rPr lang="zh-CN" altLang="en-US" sz="4000" dirty="0">
                <a:solidFill>
                  <a:sysClr val="window" lastClr="FFFFFF"/>
                </a:solidFill>
                <a:latin typeface="优设标题黑" panose="00000500000000000000" charset="-122"/>
                <a:ea typeface="优设标题黑" panose="00000500000000000000" charset="-122"/>
                <a:sym typeface="+mn-lt"/>
              </a:rPr>
              <a:t>发展历程</a:t>
            </a:r>
          </a:p>
        </p:txBody>
      </p:sp>
      <p:sp>
        <p:nvSpPr>
          <p:cNvPr id="70" name="文本框 69"/>
          <p:cNvSpPr txBox="1"/>
          <p:nvPr/>
        </p:nvSpPr>
        <p:spPr>
          <a:xfrm>
            <a:off x="8170456" y="3506358"/>
            <a:ext cx="2338705" cy="1323439"/>
          </a:xfrm>
          <a:prstGeom prst="rect">
            <a:avLst/>
          </a:prstGeom>
          <a:noFill/>
        </p:spPr>
        <p:txBody>
          <a:bodyPr wrap="square" rtlCol="0" anchor="t">
            <a:spAutoFit/>
          </a:bodyPr>
          <a:lstStyle/>
          <a:p>
            <a:pPr algn="ctr"/>
            <a:r>
              <a:rPr lang="zh-CN" altLang="en-US" sz="4000" dirty="0">
                <a:solidFill>
                  <a:sysClr val="window" lastClr="FFFFFF"/>
                </a:solidFill>
                <a:latin typeface="优设标题黑" panose="00000500000000000000" charset="-122"/>
                <a:ea typeface="优设标题黑" panose="00000500000000000000" charset="-122"/>
                <a:sym typeface="+mn-lt"/>
              </a:rPr>
              <a:t>未来发展趋势</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椭圆 33"/>
          <p:cNvSpPr/>
          <p:nvPr/>
        </p:nvSpPr>
        <p:spPr>
          <a:xfrm>
            <a:off x="8549005" y="4507865"/>
            <a:ext cx="38100" cy="36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201295" y="-128905"/>
            <a:ext cx="3602990" cy="1360805"/>
            <a:chOff x="317" y="-203"/>
            <a:chExt cx="5674" cy="2143"/>
          </a:xfrm>
        </p:grpSpPr>
        <p:sp>
          <p:nvSpPr>
            <p:cNvPr id="22" name="文本框 21"/>
            <p:cNvSpPr txBox="1"/>
            <p:nvPr/>
          </p:nvSpPr>
          <p:spPr>
            <a:xfrm>
              <a:off x="317" y="-203"/>
              <a:ext cx="2091" cy="2143"/>
            </a:xfrm>
            <a:prstGeom prst="rect">
              <a:avLst/>
            </a:prstGeom>
            <a:noFill/>
          </p:spPr>
          <p:txBody>
            <a:bodyPr wrap="square" rtlCol="0" anchor="t">
              <a:spAutoFit/>
            </a:bodyPr>
            <a:lstStyle/>
            <a:p>
              <a:pPr algn="ctr">
                <a:lnSpc>
                  <a:spcPct val="125000"/>
                </a:lnSpc>
                <a:spcBef>
                  <a:spcPts val="0"/>
                </a:spcBef>
                <a:spcAft>
                  <a:spcPts val="0"/>
                </a:spcAft>
              </a:pPr>
              <a:r>
                <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01</a:t>
              </a:r>
            </a:p>
          </p:txBody>
        </p:sp>
        <p:grpSp>
          <p:nvGrpSpPr>
            <p:cNvPr id="23" name="组合 22"/>
            <p:cNvGrpSpPr/>
            <p:nvPr/>
          </p:nvGrpSpPr>
          <p:grpSpPr>
            <a:xfrm>
              <a:off x="903" y="648"/>
              <a:ext cx="5088" cy="1151"/>
              <a:chOff x="903" y="648"/>
              <a:chExt cx="5088" cy="1151"/>
            </a:xfrm>
          </p:grpSpPr>
          <p:sp>
            <p:nvSpPr>
              <p:cNvPr id="24" name="文本框 23"/>
              <p:cNvSpPr txBox="1"/>
              <p:nvPr/>
            </p:nvSpPr>
            <p:spPr>
              <a:xfrm>
                <a:off x="1613" y="648"/>
                <a:ext cx="4378" cy="919"/>
              </a:xfrm>
              <a:prstGeom prst="rect">
                <a:avLst/>
              </a:prstGeom>
              <a:noFill/>
            </p:spPr>
            <p:txBody>
              <a:bodyPr wrap="square" rtlCol="0" anchor="t">
                <a:spAutoFit/>
              </a:bodyPr>
              <a:lstStyle/>
              <a:p>
                <a:pPr algn="r"/>
                <a:r>
                  <a:rPr lang="zh-CN" altLang="en-US" sz="3200" dirty="0">
                    <a:solidFill>
                      <a:sysClr val="window" lastClr="FFFFFF"/>
                    </a:solidFill>
                    <a:latin typeface="优设标题黑" panose="00000500000000000000" charset="-122"/>
                    <a:ea typeface="优设标题黑" panose="00000500000000000000" charset="-122"/>
                    <a:sym typeface="+mn-lt"/>
                  </a:rPr>
                  <a:t>图像处理概念</a:t>
                </a:r>
              </a:p>
            </p:txBody>
          </p:sp>
          <p:grpSp>
            <p:nvGrpSpPr>
              <p:cNvPr id="25" name="组合 24"/>
              <p:cNvGrpSpPr/>
              <p:nvPr/>
            </p:nvGrpSpPr>
            <p:grpSpPr>
              <a:xfrm>
                <a:off x="903" y="1528"/>
                <a:ext cx="3255" cy="271"/>
                <a:chOff x="2576147" y="4617810"/>
                <a:chExt cx="7779797" cy="172036"/>
              </a:xfrm>
            </p:grpSpPr>
            <p:sp>
              <p:nvSpPr>
                <p:cNvPr id="26" name="矩形 25"/>
                <p:cNvSpPr/>
                <p:nvPr/>
              </p:nvSpPr>
              <p:spPr>
                <a:xfrm>
                  <a:off x="3388520" y="4617810"/>
                  <a:ext cx="6967424" cy="72000"/>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28" name="矩形 27"/>
                <p:cNvSpPr/>
                <p:nvPr/>
              </p:nvSpPr>
              <p:spPr>
                <a:xfrm>
                  <a:off x="2576147" y="4771846"/>
                  <a:ext cx="6967424" cy="1800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grpSp>
      <p:sp>
        <p:nvSpPr>
          <p:cNvPr id="9" name="文本框 8"/>
          <p:cNvSpPr txBox="1"/>
          <p:nvPr/>
        </p:nvSpPr>
        <p:spPr>
          <a:xfrm>
            <a:off x="7226936" y="3830955"/>
            <a:ext cx="4158613" cy="1852295"/>
          </a:xfrm>
          <a:prstGeom prst="rect">
            <a:avLst/>
          </a:prstGeom>
          <a:noFill/>
        </p:spPr>
        <p:txBody>
          <a:bodyPr wrap="square">
            <a:noAutofit/>
          </a:bodyPr>
          <a:lstStyle/>
          <a:p>
            <a:pPr indent="0" fontAlgn="auto">
              <a:lnSpc>
                <a:spcPct val="150000"/>
              </a:lnSpc>
              <a:spcBef>
                <a:spcPts val="600"/>
              </a:spcBef>
              <a:spcAft>
                <a:spcPts val="600"/>
              </a:spcAft>
              <a:defRPr/>
            </a:pPr>
            <a:r>
              <a:rPr lang="zh-CN" altLang="en-US" sz="1600" spc="120" dirty="0">
                <a:solidFill>
                  <a:schemeClr val="bg1"/>
                </a:solidFill>
                <a:latin typeface="思源黑体 CN Regular" panose="020B0500000000000000" pitchFamily="34" charset="-122"/>
                <a:ea typeface="思源黑体 CN Regular" panose="020B0500000000000000" pitchFamily="34" charset="-122"/>
                <a:sym typeface="+mn-ea"/>
              </a:rPr>
              <a:t>图像处理是指对数字图像进行操作和转换的过程，通过使用计算机算法和技术，改善、增强或提取图像的信息。这一过程可以涉及对图像的各种操作，包括滤波、增强、压缩、分割、识别等，以满足不同应用领域的需求。</a:t>
            </a:r>
          </a:p>
        </p:txBody>
      </p:sp>
      <p:sp>
        <p:nvSpPr>
          <p:cNvPr id="33" name="矩形 32"/>
          <p:cNvSpPr/>
          <p:nvPr/>
        </p:nvSpPr>
        <p:spPr>
          <a:xfrm flipV="1">
            <a:off x="5614035" y="6122670"/>
            <a:ext cx="6068695" cy="9525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4" name="文本框 13"/>
          <p:cNvSpPr txBox="1"/>
          <p:nvPr/>
        </p:nvSpPr>
        <p:spPr>
          <a:xfrm>
            <a:off x="7018020" y="1727705"/>
            <a:ext cx="5285740" cy="1897336"/>
          </a:xfrm>
          <a:prstGeom prst="rect">
            <a:avLst/>
          </a:prstGeom>
          <a:noFill/>
        </p:spPr>
        <p:txBody>
          <a:bodyPr wrap="square" rtlCol="0" anchor="t">
            <a:noAutofit/>
          </a:bodyPr>
          <a:lstStyle/>
          <a:p>
            <a:pPr indent="0" fontAlgn="auto">
              <a:lnSpc>
                <a:spcPct val="150000"/>
              </a:lnSpc>
              <a:spcBef>
                <a:spcPts val="600"/>
              </a:spcBef>
              <a:spcAft>
                <a:spcPts val="600"/>
              </a:spcAft>
              <a:defRPr/>
            </a:pPr>
            <a:r>
              <a:rPr lang="zh-CN" altLang="en-US" sz="1600" spc="120" dirty="0">
                <a:solidFill>
                  <a:schemeClr val="bg1"/>
                </a:solidFill>
                <a:latin typeface="思源黑体 CN Regular" panose="020B0500000000000000" pitchFamily="34" charset="-122"/>
                <a:ea typeface="思源黑体 CN Regular" panose="020B0500000000000000" pitchFamily="34" charset="-122"/>
              </a:rPr>
              <a:t>图像即矩阵，图形处理即矩阵运算</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output = f(</a:t>
            </a:r>
            <a:r>
              <a:rPr lang="en-US" altLang="zh-CN" sz="1600" spc="120" dirty="0" err="1">
                <a:solidFill>
                  <a:schemeClr val="bg1"/>
                </a:solidFill>
                <a:latin typeface="思源黑体 CN Regular" panose="020B0500000000000000" pitchFamily="34" charset="-122"/>
                <a:ea typeface="思源黑体 CN Regular" panose="020B0500000000000000" pitchFamily="34" charset="-122"/>
              </a:rPr>
              <a:t>inputImg</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a:t>
            </a:r>
            <a:br>
              <a:rPr lang="zh-CN" altLang="en-US" sz="1600" spc="120" dirty="0">
                <a:solidFill>
                  <a:schemeClr val="bg1"/>
                </a:solidFill>
                <a:latin typeface="思源黑体 CN Regular" panose="020B0500000000000000" pitchFamily="34" charset="-122"/>
                <a:ea typeface="思源黑体 CN Regular" panose="020B0500000000000000" pitchFamily="34" charset="-122"/>
              </a:rPr>
            </a:br>
            <a:r>
              <a:rPr lang="zh-CN" altLang="en-US" sz="1600" spc="120" dirty="0">
                <a:solidFill>
                  <a:schemeClr val="bg1"/>
                </a:solidFill>
                <a:latin typeface="思源黑体 CN Regular" panose="020B0500000000000000" pitchFamily="34" charset="-122"/>
                <a:ea typeface="思源黑体 CN Regular" panose="020B0500000000000000" pitchFamily="34" charset="-122"/>
              </a:rPr>
              <a:t>输入一张图像（</a:t>
            </a:r>
            <a:r>
              <a:rPr lang="en-US" altLang="zh-CN" sz="1600" spc="120" dirty="0" err="1">
                <a:solidFill>
                  <a:schemeClr val="bg1"/>
                </a:solidFill>
                <a:latin typeface="思源黑体 CN Regular" panose="020B0500000000000000" pitchFamily="34" charset="-122"/>
                <a:ea typeface="思源黑体 CN Regular" panose="020B0500000000000000" pitchFamily="34" charset="-122"/>
              </a:rPr>
              <a:t>intputImg</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），进行处理，得到</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output(</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输出可能是图像，也可能是特征、其他自定义数据</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a:t>
            </a:r>
            <a:endParaRPr sz="16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2" name="椭圆 1"/>
          <p:cNvSpPr/>
          <p:nvPr/>
        </p:nvSpPr>
        <p:spPr>
          <a:xfrm>
            <a:off x="10394950" y="101536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8833485" y="1323975"/>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4" name="椭圆 3"/>
          <p:cNvSpPr/>
          <p:nvPr/>
        </p:nvSpPr>
        <p:spPr>
          <a:xfrm>
            <a:off x="4361815" y="254444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245610" y="123190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2146300" y="4555490"/>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88315" y="455549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7" name="椭圆 16"/>
          <p:cNvSpPr/>
          <p:nvPr/>
        </p:nvSpPr>
        <p:spPr>
          <a:xfrm>
            <a:off x="1559560" y="5100320"/>
            <a:ext cx="360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751205" y="5349875"/>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6118225" y="470916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0" name="椭圆 19"/>
          <p:cNvSpPr/>
          <p:nvPr/>
        </p:nvSpPr>
        <p:spPr>
          <a:xfrm>
            <a:off x="4509135" y="45974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9" name="椭圆 28"/>
          <p:cNvSpPr/>
          <p:nvPr/>
        </p:nvSpPr>
        <p:spPr>
          <a:xfrm>
            <a:off x="5850255" y="169291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30" name="椭圆 29"/>
          <p:cNvSpPr/>
          <p:nvPr/>
        </p:nvSpPr>
        <p:spPr>
          <a:xfrm>
            <a:off x="5185410" y="534987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31" name="椭圆 30"/>
          <p:cNvSpPr/>
          <p:nvPr/>
        </p:nvSpPr>
        <p:spPr>
          <a:xfrm>
            <a:off x="9147810" y="411861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7489825" y="411861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7527925" y="548068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36" name="椭圆 35"/>
          <p:cNvSpPr/>
          <p:nvPr/>
        </p:nvSpPr>
        <p:spPr>
          <a:xfrm>
            <a:off x="10963910" y="60452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8" name="图片 7"/>
          <p:cNvPicPr>
            <a:picLocks noChangeAspect="1"/>
          </p:cNvPicPr>
          <p:nvPr>
            <p:custDataLst>
              <p:tags r:id="rId2"/>
            </p:custDataLst>
          </p:nvPr>
        </p:nvPicPr>
        <p:blipFill>
          <a:blip r:embed="rId4"/>
          <a:stretch>
            <a:fillRect/>
          </a:stretch>
        </p:blipFill>
        <p:spPr>
          <a:xfrm>
            <a:off x="344170" y="3980871"/>
            <a:ext cx="6475731" cy="1919245"/>
          </a:xfrm>
          <a:prstGeom prst="rect">
            <a:avLst/>
          </a:prstGeom>
        </p:spPr>
      </p:pic>
      <p:pic>
        <p:nvPicPr>
          <p:cNvPr id="37" name="图片 36" descr="logo">
            <a:extLst>
              <a:ext uri="{FF2B5EF4-FFF2-40B4-BE49-F238E27FC236}">
                <a16:creationId xmlns:a16="http://schemas.microsoft.com/office/drawing/2014/main" id="{9592F3C9-0D84-42B5-B105-F6DC1532F411}"/>
              </a:ext>
            </a:extLst>
          </p:cNvPr>
          <p:cNvPicPr>
            <a:picLocks noChangeAspect="1"/>
          </p:cNvPicPr>
          <p:nvPr/>
        </p:nvPicPr>
        <p:blipFill>
          <a:blip r:embed="rId5"/>
          <a:stretch>
            <a:fillRect/>
          </a:stretch>
        </p:blipFill>
        <p:spPr>
          <a:xfrm>
            <a:off x="8760607" y="37549"/>
            <a:ext cx="3380362" cy="680879"/>
          </a:xfrm>
          <a:prstGeom prst="rect">
            <a:avLst/>
          </a:prstGeom>
        </p:spPr>
      </p:pic>
      <p:sp>
        <p:nvSpPr>
          <p:cNvPr id="38" name="文本框 37">
            <a:extLst>
              <a:ext uri="{FF2B5EF4-FFF2-40B4-BE49-F238E27FC236}">
                <a16:creationId xmlns:a16="http://schemas.microsoft.com/office/drawing/2014/main" id="{76AAB99C-9719-4913-B84F-940790FC0601}"/>
              </a:ext>
            </a:extLst>
          </p:cNvPr>
          <p:cNvSpPr txBox="1"/>
          <p:nvPr/>
        </p:nvSpPr>
        <p:spPr>
          <a:xfrm>
            <a:off x="272536" y="1278381"/>
            <a:ext cx="6618998" cy="397180"/>
          </a:xfrm>
          <a:prstGeom prst="rect">
            <a:avLst/>
          </a:prstGeom>
          <a:noFill/>
        </p:spPr>
        <p:txBody>
          <a:bodyPr wrap="square" rtlCol="0" anchor="t">
            <a:noAutofit/>
          </a:bodyPr>
          <a:lstStyle/>
          <a:p>
            <a:pPr indent="0" fontAlgn="auto">
              <a:lnSpc>
                <a:spcPct val="150000"/>
              </a:lnSpc>
              <a:spcBef>
                <a:spcPts val="600"/>
              </a:spcBef>
              <a:spcAft>
                <a:spcPts val="600"/>
              </a:spcAft>
              <a:defRPr/>
            </a:pPr>
            <a:r>
              <a:rPr lang="zh-CN" altLang="en-US" sz="1600" spc="120" dirty="0">
                <a:solidFill>
                  <a:schemeClr val="bg1"/>
                </a:solidFill>
                <a:latin typeface="思源黑体 CN Regular" panose="020B0500000000000000" pitchFamily="34" charset="-122"/>
                <a:ea typeface="思源黑体 CN Regular" panose="020B0500000000000000" pitchFamily="34" charset="-122"/>
              </a:rPr>
              <a:t>从计算机的角度看，使用二进制流所表示离散值的集合就是图像</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[1]</a:t>
            </a:r>
            <a:endParaRPr sz="16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pic>
        <p:nvPicPr>
          <p:cNvPr id="7" name="图片 6">
            <a:extLst>
              <a:ext uri="{FF2B5EF4-FFF2-40B4-BE49-F238E27FC236}">
                <a16:creationId xmlns:a16="http://schemas.microsoft.com/office/drawing/2014/main" id="{4AEC3DFA-7311-4FC5-9F6D-1FD5F4291C12}"/>
              </a:ext>
            </a:extLst>
          </p:cNvPr>
          <p:cNvPicPr>
            <a:picLocks noChangeAspect="1"/>
          </p:cNvPicPr>
          <p:nvPr/>
        </p:nvPicPr>
        <p:blipFill>
          <a:blip r:embed="rId6"/>
          <a:stretch>
            <a:fillRect/>
          </a:stretch>
        </p:blipFill>
        <p:spPr>
          <a:xfrm>
            <a:off x="380365" y="1832525"/>
            <a:ext cx="6431912" cy="1867041"/>
          </a:xfrm>
          <a:prstGeom prst="rect">
            <a:avLst/>
          </a:prstGeom>
        </p:spPr>
      </p:pic>
      <p:sp>
        <p:nvSpPr>
          <p:cNvPr id="39" name="矩形: 圆顶角 34">
            <a:extLst>
              <a:ext uri="{FF2B5EF4-FFF2-40B4-BE49-F238E27FC236}">
                <a16:creationId xmlns:a16="http://schemas.microsoft.com/office/drawing/2014/main" id="{E5FBB397-093E-4DD0-A14E-0CD508E4D41A}"/>
              </a:ext>
            </a:extLst>
          </p:cNvPr>
          <p:cNvSpPr/>
          <p:nvPr/>
        </p:nvSpPr>
        <p:spPr>
          <a:xfrm>
            <a:off x="7022539" y="1727835"/>
            <a:ext cx="5118429" cy="1971731"/>
          </a:xfrm>
          <a:prstGeom prst="rect">
            <a:avLst/>
          </a:prstGeom>
          <a:gradFill>
            <a:gsLst>
              <a:gs pos="0">
                <a:srgbClr val="31FDFE">
                  <a:alpha val="35000"/>
                </a:srgbClr>
              </a:gs>
              <a:gs pos="100000">
                <a:srgbClr val="31FDFE">
                  <a:alpha val="4000"/>
                </a:srgb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sp>
        <p:nvSpPr>
          <p:cNvPr id="5" name="矩形: 圆顶角 34"/>
          <p:cNvSpPr/>
          <p:nvPr/>
        </p:nvSpPr>
        <p:spPr>
          <a:xfrm>
            <a:off x="7144872" y="3830955"/>
            <a:ext cx="4390464" cy="2250441"/>
          </a:xfrm>
          <a:prstGeom prst="rect">
            <a:avLst/>
          </a:prstGeom>
          <a:gradFill>
            <a:gsLst>
              <a:gs pos="0">
                <a:srgbClr val="31FDFE">
                  <a:alpha val="35000"/>
                </a:srgbClr>
              </a:gs>
              <a:gs pos="100000">
                <a:srgbClr val="31FDFE">
                  <a:alpha val="4000"/>
                </a:srgb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sp>
        <p:nvSpPr>
          <p:cNvPr id="40" name="文本框 39">
            <a:extLst>
              <a:ext uri="{FF2B5EF4-FFF2-40B4-BE49-F238E27FC236}">
                <a16:creationId xmlns:a16="http://schemas.microsoft.com/office/drawing/2014/main" id="{F1886518-07DE-46FD-92CA-B26DE4393410}"/>
              </a:ext>
            </a:extLst>
          </p:cNvPr>
          <p:cNvSpPr txBox="1"/>
          <p:nvPr/>
        </p:nvSpPr>
        <p:spPr>
          <a:xfrm>
            <a:off x="272536" y="6306929"/>
            <a:ext cx="6618998" cy="397180"/>
          </a:xfrm>
          <a:prstGeom prst="rect">
            <a:avLst/>
          </a:prstGeom>
          <a:noFill/>
        </p:spPr>
        <p:txBody>
          <a:bodyPr wrap="square" rtlCol="0" anchor="t">
            <a:noAutofit/>
          </a:bodyPr>
          <a:lstStyle/>
          <a:p>
            <a:pPr indent="0" fontAlgn="auto">
              <a:lnSpc>
                <a:spcPct val="150000"/>
              </a:lnSpc>
              <a:spcBef>
                <a:spcPts val="600"/>
              </a:spcBef>
              <a:spcAft>
                <a:spcPts val="600"/>
              </a:spcAft>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 </a:t>
            </a:r>
            <a:r>
              <a:rPr lang="en-US" altLang="zh-CN" sz="1400" spc="120" dirty="0">
                <a:solidFill>
                  <a:schemeClr val="bg1"/>
                </a:solidFill>
                <a:latin typeface="思源黑体 CN Regular" panose="020B0500000000000000" pitchFamily="34" charset="-122"/>
                <a:ea typeface="思源黑体 CN Regular" panose="020B0500000000000000" pitchFamily="34" charset="-122"/>
              </a:rPr>
              <a:t>[1]</a:t>
            </a:r>
            <a:r>
              <a:rPr lang="zh-CN" altLang="en-US" sz="1400" dirty="0">
                <a:hlinkClick r:id="rId7"/>
              </a:rPr>
              <a:t>浅谈图像处理 </a:t>
            </a:r>
            <a:r>
              <a:rPr lang="en-US" altLang="zh-CN" sz="1400" dirty="0">
                <a:hlinkClick r:id="rId7"/>
              </a:rPr>
              <a:t>- </a:t>
            </a:r>
            <a:r>
              <a:rPr lang="zh-CN" altLang="en-US" sz="1400" dirty="0">
                <a:hlinkClick r:id="rId7"/>
              </a:rPr>
              <a:t>知乎 </a:t>
            </a:r>
            <a:r>
              <a:rPr lang="en-US" altLang="zh-CN" sz="1400" dirty="0">
                <a:hlinkClick r:id="rId7"/>
              </a:rPr>
              <a:t>(zhihu.com)</a:t>
            </a:r>
            <a:endParaRPr sz="14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1"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wipe(right)">
                                      <p:cBhvr>
                                        <p:cTn id="13" dur="500"/>
                                        <p:tgtEl>
                                          <p:spTgt spid="33"/>
                                        </p:tgtEl>
                                      </p:cBhvr>
                                    </p:animEffect>
                                  </p:childTnLst>
                                </p:cTn>
                              </p:par>
                              <p:par>
                                <p:cTn id="14" presetID="22" presetClass="entr" presetSubtype="1" fill="hold" grpId="1" nodeType="with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wipe(up)">
                                      <p:cBhvr>
                                        <p:cTn id="16" dur="500"/>
                                        <p:tgtEl>
                                          <p:spTgt spid="38"/>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wipe(left)">
                                      <p:cBhvr>
                                        <p:cTn id="19" dur="500"/>
                                        <p:tgtEl>
                                          <p:spTgt spid="39"/>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500"/>
                                        <p:tgtEl>
                                          <p:spTgt spid="9"/>
                                        </p:tgtEl>
                                      </p:cBhvr>
                                    </p:animEffect>
                                  </p:childTnLst>
                                </p:cTn>
                              </p:par>
                              <p:par>
                                <p:cTn id="23" presetID="22" presetClass="entr" presetSubtype="1" fill="hold" grpId="1" nodeType="with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wipe(up)">
                                      <p:cBhvr>
                                        <p:cTn id="2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33" grpId="0" bldLvl="0" animBg="1"/>
      <p:bldP spid="14" grpId="0"/>
      <p:bldP spid="14" grpId="1"/>
      <p:bldP spid="38" grpId="0"/>
      <p:bldP spid="38" grpId="1"/>
      <p:bldP spid="39" grpId="0" bldLvl="0" animBg="1"/>
      <p:bldP spid="5" grpId="0" bldLvl="0" animBg="1"/>
      <p:bldP spid="40" grpId="0"/>
      <p:bldP spid="40"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8895" y="-128905"/>
            <a:ext cx="3685540" cy="1278890"/>
            <a:chOff x="77" y="-203"/>
            <a:chExt cx="5804" cy="2014"/>
          </a:xfrm>
        </p:grpSpPr>
        <p:sp>
          <p:nvSpPr>
            <p:cNvPr id="129" name="文本框 128"/>
            <p:cNvSpPr txBox="1"/>
            <p:nvPr/>
          </p:nvSpPr>
          <p:spPr>
            <a:xfrm>
              <a:off x="77" y="-203"/>
              <a:ext cx="2439" cy="2014"/>
            </a:xfrm>
            <a:prstGeom prst="rect">
              <a:avLst/>
            </a:prstGeom>
            <a:noFill/>
          </p:spPr>
          <p:txBody>
            <a:bodyPr wrap="square" rtlCol="0" anchor="t">
              <a:spAutoFit/>
            </a:bodyPr>
            <a:lstStyle/>
            <a:p>
              <a:pPr algn="ctr">
                <a:lnSpc>
                  <a:spcPct val="125000"/>
                </a:lnSpc>
                <a:spcBef>
                  <a:spcPts val="0"/>
                </a:spcBef>
                <a:spcAft>
                  <a:spcPts val="0"/>
                </a:spcAft>
              </a:pPr>
              <a:r>
                <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0</a:t>
              </a:r>
              <a:r>
                <a:rPr lang="en-US" altLang="zh-CN"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1</a:t>
              </a:r>
            </a:p>
          </p:txBody>
        </p:sp>
        <p:grpSp>
          <p:nvGrpSpPr>
            <p:cNvPr id="8" name="组合 7"/>
            <p:cNvGrpSpPr/>
            <p:nvPr/>
          </p:nvGrpSpPr>
          <p:grpSpPr>
            <a:xfrm>
              <a:off x="903" y="654"/>
              <a:ext cx="4978" cy="1145"/>
              <a:chOff x="903" y="654"/>
              <a:chExt cx="4978" cy="1145"/>
            </a:xfrm>
          </p:grpSpPr>
          <p:sp>
            <p:nvSpPr>
              <p:cNvPr id="68" name="文本框 67"/>
              <p:cNvSpPr txBox="1"/>
              <p:nvPr/>
            </p:nvSpPr>
            <p:spPr>
              <a:xfrm>
                <a:off x="2007" y="654"/>
                <a:ext cx="3874" cy="921"/>
              </a:xfrm>
              <a:prstGeom prst="rect">
                <a:avLst/>
              </a:prstGeom>
              <a:noFill/>
            </p:spPr>
            <p:txBody>
              <a:bodyPr wrap="square" rtlCol="0" anchor="t">
                <a:spAutoFit/>
              </a:bodyPr>
              <a:lstStyle/>
              <a:p>
                <a:pPr algn="r"/>
                <a:r>
                  <a:rPr lang="zh-CN" altLang="en-US" sz="3200" dirty="0">
                    <a:solidFill>
                      <a:sysClr val="window" lastClr="FFFFFF"/>
                    </a:solidFill>
                    <a:latin typeface="优设标题黑" panose="00000500000000000000" charset="-122"/>
                    <a:ea typeface="优设标题黑" panose="00000500000000000000" charset="-122"/>
                    <a:sym typeface="+mn-lt"/>
                  </a:rPr>
                  <a:t>图像处理内容</a:t>
                </a:r>
              </a:p>
            </p:txBody>
          </p:sp>
          <p:grpSp>
            <p:nvGrpSpPr>
              <p:cNvPr id="27" name="组合 26"/>
              <p:cNvGrpSpPr/>
              <p:nvPr/>
            </p:nvGrpSpPr>
            <p:grpSpPr>
              <a:xfrm>
                <a:off x="903" y="1528"/>
                <a:ext cx="3255" cy="271"/>
                <a:chOff x="2576147" y="4617810"/>
                <a:chExt cx="7779797" cy="172036"/>
              </a:xfrm>
            </p:grpSpPr>
            <p:sp>
              <p:nvSpPr>
                <p:cNvPr id="79" name="矩形 78"/>
                <p:cNvSpPr/>
                <p:nvPr/>
              </p:nvSpPr>
              <p:spPr>
                <a:xfrm>
                  <a:off x="3388520" y="4617810"/>
                  <a:ext cx="6967424" cy="72000"/>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0" name="矩形 79"/>
                <p:cNvSpPr/>
                <p:nvPr/>
              </p:nvSpPr>
              <p:spPr>
                <a:xfrm>
                  <a:off x="2576147" y="4771846"/>
                  <a:ext cx="6967424" cy="1800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grpSp>
      <p:sp>
        <p:nvSpPr>
          <p:cNvPr id="30" name="PA-矩形 38"/>
          <p:cNvSpPr/>
          <p:nvPr>
            <p:custDataLst>
              <p:tags r:id="rId2"/>
            </p:custDataLst>
          </p:nvPr>
        </p:nvSpPr>
        <p:spPr>
          <a:xfrm>
            <a:off x="583850" y="1574165"/>
            <a:ext cx="2160000" cy="5040000"/>
          </a:xfrm>
          <a:prstGeom prst="rect">
            <a:avLst/>
          </a:prstGeom>
          <a:gradFill>
            <a:gsLst>
              <a:gs pos="0">
                <a:srgbClr val="31FDFE">
                  <a:alpha val="35000"/>
                </a:srgbClr>
              </a:gs>
              <a:gs pos="100000">
                <a:srgbClr val="31FDFE">
                  <a:alpha val="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p:cNvSpPr txBox="1"/>
          <p:nvPr/>
        </p:nvSpPr>
        <p:spPr>
          <a:xfrm>
            <a:off x="1262932" y="1552086"/>
            <a:ext cx="781050" cy="706755"/>
          </a:xfrm>
          <a:prstGeom prst="rect">
            <a:avLst/>
          </a:prstGeom>
          <a:noFill/>
        </p:spPr>
        <p:txBody>
          <a:bodyPr wrap="none" rtlCol="0">
            <a:spAutoFit/>
          </a:bodyPr>
          <a:lstStyle/>
          <a:p>
            <a:pPr algn="ctr"/>
            <a:r>
              <a:rPr lang="en-US" altLang="zh-CN" sz="4000" dirty="0">
                <a:solidFill>
                  <a:schemeClr val="bg1">
                    <a:alpha val="30000"/>
                  </a:schemeClr>
                </a:solidFill>
                <a:latin typeface="思源黑体 CN Bold" panose="020B0800000000000000" charset="-122"/>
                <a:ea typeface="思源黑体 CN Bold" panose="020B0800000000000000" charset="-122"/>
                <a:sym typeface="+mn-ea"/>
              </a:rPr>
              <a:t>01</a:t>
            </a:r>
          </a:p>
        </p:txBody>
      </p:sp>
      <p:sp>
        <p:nvSpPr>
          <p:cNvPr id="47" name="文本框 46"/>
          <p:cNvSpPr txBox="1"/>
          <p:nvPr/>
        </p:nvSpPr>
        <p:spPr>
          <a:xfrm>
            <a:off x="1164828" y="2002903"/>
            <a:ext cx="1097280" cy="496570"/>
          </a:xfrm>
          <a:prstGeom prst="rect">
            <a:avLst/>
          </a:prstGeom>
          <a:noFill/>
        </p:spPr>
        <p:txBody>
          <a:bodyPr wrap="none" rtlCol="0">
            <a:noAutofit/>
          </a:bodyPr>
          <a:lstStyle>
            <a:defPPr>
              <a:defRPr lang="zh-CN"/>
            </a:defPPr>
            <a:lvl1pPr lvl="0" algn="ctr">
              <a:buClrTx/>
              <a:buSzTx/>
              <a:buFontTx/>
              <a:defRPr>
                <a:solidFill>
                  <a:srgbClr val="47FDF9"/>
                </a:solidFill>
                <a:latin typeface="思源黑体 CN Bold" panose="020B0800000000000000" charset="-122"/>
                <a:ea typeface="思源黑体 CN Bold" panose="020B0800000000000000" charset="-122"/>
              </a:defRPr>
            </a:lvl1pPr>
          </a:lstStyle>
          <a:p>
            <a:r>
              <a:rPr lang="zh-CN" altLang="en-US" dirty="0"/>
              <a:t>图像变换</a:t>
            </a:r>
          </a:p>
        </p:txBody>
      </p:sp>
      <p:sp>
        <p:nvSpPr>
          <p:cNvPr id="2" name="椭圆 1"/>
          <p:cNvSpPr/>
          <p:nvPr/>
        </p:nvSpPr>
        <p:spPr>
          <a:xfrm>
            <a:off x="10394950" y="101536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361815" y="254444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245610" y="123190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2146300" y="4555490"/>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88315" y="455549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3" name="椭圆 22"/>
          <p:cNvSpPr/>
          <p:nvPr/>
        </p:nvSpPr>
        <p:spPr>
          <a:xfrm>
            <a:off x="1559560" y="5100320"/>
            <a:ext cx="360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751205" y="5349875"/>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4509135" y="45974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48" name="椭圆 47"/>
          <p:cNvSpPr/>
          <p:nvPr/>
        </p:nvSpPr>
        <p:spPr>
          <a:xfrm>
            <a:off x="5850255" y="169291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55" name="椭圆 54"/>
          <p:cNvSpPr/>
          <p:nvPr/>
        </p:nvSpPr>
        <p:spPr>
          <a:xfrm>
            <a:off x="8549005" y="4507865"/>
            <a:ext cx="38100" cy="36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10963910" y="60452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53" name="object 11"/>
          <p:cNvSpPr txBox="1"/>
          <p:nvPr/>
        </p:nvSpPr>
        <p:spPr>
          <a:xfrm>
            <a:off x="675621" y="2264823"/>
            <a:ext cx="1972656" cy="134683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由于图像阵列很大，直接在空间域中进行处理，涉及计算量很大。因此，往往采用各种图像变换的方法，如傅立叶变换、沃尔什变换、离散余弦变换等间接处理技术，将空间域的处理转换为变换域处理。</a:t>
            </a:r>
            <a:endParaRPr sz="14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66" name="PA-矩形 38">
            <a:extLst>
              <a:ext uri="{FF2B5EF4-FFF2-40B4-BE49-F238E27FC236}">
                <a16:creationId xmlns:a16="http://schemas.microsoft.com/office/drawing/2014/main" id="{F566E385-2A6B-4F60-AED8-EABD9F18C7C2}"/>
              </a:ext>
            </a:extLst>
          </p:cNvPr>
          <p:cNvSpPr/>
          <p:nvPr>
            <p:custDataLst>
              <p:tags r:id="rId3"/>
            </p:custDataLst>
          </p:nvPr>
        </p:nvSpPr>
        <p:spPr>
          <a:xfrm>
            <a:off x="2821703" y="1560827"/>
            <a:ext cx="2160000" cy="5040000"/>
          </a:xfrm>
          <a:prstGeom prst="rect">
            <a:avLst/>
          </a:prstGeom>
          <a:gradFill>
            <a:gsLst>
              <a:gs pos="0">
                <a:srgbClr val="31FDFE">
                  <a:alpha val="35000"/>
                </a:srgbClr>
              </a:gs>
              <a:gs pos="100000">
                <a:srgbClr val="31FDFE">
                  <a:alpha val="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9" name="文本框 68">
            <a:extLst>
              <a:ext uri="{FF2B5EF4-FFF2-40B4-BE49-F238E27FC236}">
                <a16:creationId xmlns:a16="http://schemas.microsoft.com/office/drawing/2014/main" id="{A00EF798-F3E2-4C87-8575-6EE8ED00CED0}"/>
              </a:ext>
            </a:extLst>
          </p:cNvPr>
          <p:cNvSpPr txBox="1"/>
          <p:nvPr/>
        </p:nvSpPr>
        <p:spPr>
          <a:xfrm>
            <a:off x="3464590" y="1561213"/>
            <a:ext cx="787396" cy="707886"/>
          </a:xfrm>
          <a:prstGeom prst="rect">
            <a:avLst/>
          </a:prstGeom>
          <a:noFill/>
        </p:spPr>
        <p:txBody>
          <a:bodyPr wrap="none" rtlCol="0">
            <a:spAutoFit/>
          </a:bodyPr>
          <a:lstStyle/>
          <a:p>
            <a:pPr algn="ctr"/>
            <a:r>
              <a:rPr lang="en-US" altLang="zh-CN" sz="4000" dirty="0">
                <a:solidFill>
                  <a:schemeClr val="bg1">
                    <a:alpha val="30000"/>
                  </a:schemeClr>
                </a:solidFill>
                <a:latin typeface="思源黑体 CN Bold" panose="020B0800000000000000" charset="-122"/>
                <a:ea typeface="思源黑体 CN Bold" panose="020B0800000000000000" charset="-122"/>
                <a:sym typeface="+mn-ea"/>
              </a:rPr>
              <a:t>02</a:t>
            </a:r>
          </a:p>
        </p:txBody>
      </p:sp>
      <p:sp>
        <p:nvSpPr>
          <p:cNvPr id="70" name="文本框 69">
            <a:extLst>
              <a:ext uri="{FF2B5EF4-FFF2-40B4-BE49-F238E27FC236}">
                <a16:creationId xmlns:a16="http://schemas.microsoft.com/office/drawing/2014/main" id="{891A1CEC-6E11-4937-A1A0-436B4986C7A1}"/>
              </a:ext>
            </a:extLst>
          </p:cNvPr>
          <p:cNvSpPr txBox="1"/>
          <p:nvPr/>
        </p:nvSpPr>
        <p:spPr>
          <a:xfrm>
            <a:off x="3309648" y="1981836"/>
            <a:ext cx="1097280" cy="496570"/>
          </a:xfrm>
          <a:prstGeom prst="rect">
            <a:avLst/>
          </a:prstGeom>
          <a:noFill/>
        </p:spPr>
        <p:txBody>
          <a:bodyPr wrap="none" rtlCol="0">
            <a:noAutofit/>
          </a:bodyPr>
          <a:lstStyle>
            <a:defPPr>
              <a:defRPr lang="zh-CN"/>
            </a:defPPr>
            <a:lvl1pPr lvl="0" algn="ctr">
              <a:buClrTx/>
              <a:buSzTx/>
              <a:buFontTx/>
              <a:defRPr>
                <a:solidFill>
                  <a:srgbClr val="47FDF9"/>
                </a:solidFill>
                <a:latin typeface="思源黑体 CN Bold" panose="020B0800000000000000" charset="-122"/>
                <a:ea typeface="思源黑体 CN Bold" panose="020B0800000000000000" charset="-122"/>
              </a:defRPr>
            </a:lvl1pPr>
          </a:lstStyle>
          <a:p>
            <a:r>
              <a:rPr lang="zh-CN" altLang="en-US" dirty="0"/>
              <a:t>图像编码压缩</a:t>
            </a:r>
          </a:p>
        </p:txBody>
      </p:sp>
      <p:sp>
        <p:nvSpPr>
          <p:cNvPr id="71" name="椭圆 70">
            <a:extLst>
              <a:ext uri="{FF2B5EF4-FFF2-40B4-BE49-F238E27FC236}">
                <a16:creationId xmlns:a16="http://schemas.microsoft.com/office/drawing/2014/main" id="{A84C0654-CB02-4212-B76F-C110032C9B73}"/>
              </a:ext>
            </a:extLst>
          </p:cNvPr>
          <p:cNvSpPr/>
          <p:nvPr/>
        </p:nvSpPr>
        <p:spPr>
          <a:xfrm>
            <a:off x="4710209" y="4546526"/>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312144D8-4300-4DCA-815B-DA9676DC2D8B}"/>
              </a:ext>
            </a:extLst>
          </p:cNvPr>
          <p:cNvSpPr/>
          <p:nvPr/>
        </p:nvSpPr>
        <p:spPr>
          <a:xfrm>
            <a:off x="3052224" y="4546526"/>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73" name="椭圆 72">
            <a:extLst>
              <a:ext uri="{FF2B5EF4-FFF2-40B4-BE49-F238E27FC236}">
                <a16:creationId xmlns:a16="http://schemas.microsoft.com/office/drawing/2014/main" id="{397309E4-16D2-4594-92D3-1D6063EF030F}"/>
              </a:ext>
            </a:extLst>
          </p:cNvPr>
          <p:cNvSpPr/>
          <p:nvPr/>
        </p:nvSpPr>
        <p:spPr>
          <a:xfrm>
            <a:off x="4123469" y="5091356"/>
            <a:ext cx="360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B94C8020-068E-4D94-900D-00A8F1BDAC34}"/>
              </a:ext>
            </a:extLst>
          </p:cNvPr>
          <p:cNvSpPr/>
          <p:nvPr/>
        </p:nvSpPr>
        <p:spPr>
          <a:xfrm>
            <a:off x="3315114" y="5340911"/>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object 11">
            <a:extLst>
              <a:ext uri="{FF2B5EF4-FFF2-40B4-BE49-F238E27FC236}">
                <a16:creationId xmlns:a16="http://schemas.microsoft.com/office/drawing/2014/main" id="{D20D39BE-3F13-4101-BECF-2E2BEA58C89F}"/>
              </a:ext>
            </a:extLst>
          </p:cNvPr>
          <p:cNvSpPr txBox="1"/>
          <p:nvPr/>
        </p:nvSpPr>
        <p:spPr>
          <a:xfrm>
            <a:off x="2948535" y="2291081"/>
            <a:ext cx="1819505" cy="1320577"/>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图像编码压缩技术可减少描述图像的数据量（即比特数），以便节省图像传输、处理时间和减少所占用的存储器容量。压缩可以在不失真的前提下获得，也可以在允许的失真条件下进行。。</a:t>
            </a:r>
            <a:endParaRPr sz="14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76" name="椭圆 75">
            <a:extLst>
              <a:ext uri="{FF2B5EF4-FFF2-40B4-BE49-F238E27FC236}">
                <a16:creationId xmlns:a16="http://schemas.microsoft.com/office/drawing/2014/main" id="{D87F19CC-B945-418A-9285-9AA8218C7639}"/>
              </a:ext>
            </a:extLst>
          </p:cNvPr>
          <p:cNvSpPr/>
          <p:nvPr/>
        </p:nvSpPr>
        <p:spPr>
          <a:xfrm>
            <a:off x="6919393" y="2531596"/>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24D4D113-1727-4B66-B071-9C7DECCE1018}"/>
              </a:ext>
            </a:extLst>
          </p:cNvPr>
          <p:cNvSpPr/>
          <p:nvPr/>
        </p:nvSpPr>
        <p:spPr>
          <a:xfrm>
            <a:off x="6803188" y="1219051"/>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34701AC8-D23B-4B3C-B904-7E2B85CB8DCC}"/>
              </a:ext>
            </a:extLst>
          </p:cNvPr>
          <p:cNvSpPr/>
          <p:nvPr/>
        </p:nvSpPr>
        <p:spPr>
          <a:xfrm>
            <a:off x="7066713" y="4584551"/>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81" name="椭圆 80">
            <a:extLst>
              <a:ext uri="{FF2B5EF4-FFF2-40B4-BE49-F238E27FC236}">
                <a16:creationId xmlns:a16="http://schemas.microsoft.com/office/drawing/2014/main" id="{A71F333D-673A-44BD-9021-468FE3DB940B}"/>
              </a:ext>
            </a:extLst>
          </p:cNvPr>
          <p:cNvSpPr/>
          <p:nvPr/>
        </p:nvSpPr>
        <p:spPr>
          <a:xfrm>
            <a:off x="8407833" y="1680061"/>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82" name="PA-矩形 38">
            <a:extLst>
              <a:ext uri="{FF2B5EF4-FFF2-40B4-BE49-F238E27FC236}">
                <a16:creationId xmlns:a16="http://schemas.microsoft.com/office/drawing/2014/main" id="{FFFA2A94-FC40-4026-BDAA-9F8A148A69F5}"/>
              </a:ext>
            </a:extLst>
          </p:cNvPr>
          <p:cNvSpPr/>
          <p:nvPr>
            <p:custDataLst>
              <p:tags r:id="rId4"/>
            </p:custDataLst>
          </p:nvPr>
        </p:nvSpPr>
        <p:spPr>
          <a:xfrm>
            <a:off x="5074969" y="1560827"/>
            <a:ext cx="2160000" cy="5040000"/>
          </a:xfrm>
          <a:prstGeom prst="rect">
            <a:avLst/>
          </a:prstGeom>
          <a:gradFill>
            <a:gsLst>
              <a:gs pos="0">
                <a:srgbClr val="31FDFE">
                  <a:alpha val="35000"/>
                </a:srgbClr>
              </a:gs>
              <a:gs pos="100000">
                <a:srgbClr val="31FDFE">
                  <a:alpha val="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4" name="文本框 83">
            <a:extLst>
              <a:ext uri="{FF2B5EF4-FFF2-40B4-BE49-F238E27FC236}">
                <a16:creationId xmlns:a16="http://schemas.microsoft.com/office/drawing/2014/main" id="{4C9912D2-B2DD-45B4-AF7B-F347DDB6FFE8}"/>
              </a:ext>
            </a:extLst>
          </p:cNvPr>
          <p:cNvSpPr txBox="1"/>
          <p:nvPr/>
        </p:nvSpPr>
        <p:spPr>
          <a:xfrm>
            <a:off x="5701288" y="1552086"/>
            <a:ext cx="787396" cy="707886"/>
          </a:xfrm>
          <a:prstGeom prst="rect">
            <a:avLst/>
          </a:prstGeom>
          <a:noFill/>
        </p:spPr>
        <p:txBody>
          <a:bodyPr wrap="none" rtlCol="0">
            <a:spAutoFit/>
          </a:bodyPr>
          <a:lstStyle/>
          <a:p>
            <a:pPr algn="ctr"/>
            <a:r>
              <a:rPr lang="en-US" altLang="zh-CN" sz="4000" dirty="0">
                <a:solidFill>
                  <a:schemeClr val="bg1">
                    <a:alpha val="30000"/>
                  </a:schemeClr>
                </a:solidFill>
                <a:latin typeface="思源黑体 CN Bold" panose="020B0800000000000000" charset="-122"/>
                <a:ea typeface="思源黑体 CN Bold" panose="020B0800000000000000" charset="-122"/>
                <a:sym typeface="+mn-ea"/>
              </a:rPr>
              <a:t>03</a:t>
            </a:r>
          </a:p>
        </p:txBody>
      </p:sp>
      <p:sp>
        <p:nvSpPr>
          <p:cNvPr id="85" name="文本框 84">
            <a:extLst>
              <a:ext uri="{FF2B5EF4-FFF2-40B4-BE49-F238E27FC236}">
                <a16:creationId xmlns:a16="http://schemas.microsoft.com/office/drawing/2014/main" id="{EB9EAD82-2CF9-4416-ABD3-3238C150C7F5}"/>
              </a:ext>
            </a:extLst>
          </p:cNvPr>
          <p:cNvSpPr txBox="1"/>
          <p:nvPr/>
        </p:nvSpPr>
        <p:spPr>
          <a:xfrm>
            <a:off x="5600070" y="2001239"/>
            <a:ext cx="1097280" cy="496570"/>
          </a:xfrm>
          <a:prstGeom prst="rect">
            <a:avLst/>
          </a:prstGeom>
          <a:noFill/>
        </p:spPr>
        <p:txBody>
          <a:bodyPr wrap="none" rtlCol="0">
            <a:noAutofit/>
          </a:bodyPr>
          <a:lstStyle>
            <a:defPPr>
              <a:defRPr lang="zh-CN"/>
            </a:defPPr>
            <a:lvl1pPr lvl="0" algn="ctr">
              <a:buClrTx/>
              <a:buSzTx/>
              <a:buFontTx/>
              <a:defRPr>
                <a:solidFill>
                  <a:srgbClr val="47FDF9"/>
                </a:solidFill>
                <a:latin typeface="思源黑体 CN Bold" panose="020B0800000000000000" charset="-122"/>
                <a:ea typeface="思源黑体 CN Bold" panose="020B0800000000000000" charset="-122"/>
              </a:defRPr>
            </a:lvl1pPr>
          </a:lstStyle>
          <a:p>
            <a:r>
              <a:rPr lang="zh-CN" altLang="en-US" dirty="0"/>
              <a:t>图像增强和复原</a:t>
            </a:r>
          </a:p>
        </p:txBody>
      </p:sp>
      <p:sp>
        <p:nvSpPr>
          <p:cNvPr id="86" name="椭圆 85">
            <a:extLst>
              <a:ext uri="{FF2B5EF4-FFF2-40B4-BE49-F238E27FC236}">
                <a16:creationId xmlns:a16="http://schemas.microsoft.com/office/drawing/2014/main" id="{2E84D254-573F-49AD-AFD9-95AA218F89DC}"/>
              </a:ext>
            </a:extLst>
          </p:cNvPr>
          <p:cNvSpPr/>
          <p:nvPr/>
        </p:nvSpPr>
        <p:spPr>
          <a:xfrm>
            <a:off x="7267787" y="4533677"/>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DB3640C0-1B11-4BD3-A8A4-ABB1BFF7E318}"/>
              </a:ext>
            </a:extLst>
          </p:cNvPr>
          <p:cNvSpPr/>
          <p:nvPr/>
        </p:nvSpPr>
        <p:spPr>
          <a:xfrm>
            <a:off x="5609802" y="4533677"/>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88" name="椭圆 87">
            <a:extLst>
              <a:ext uri="{FF2B5EF4-FFF2-40B4-BE49-F238E27FC236}">
                <a16:creationId xmlns:a16="http://schemas.microsoft.com/office/drawing/2014/main" id="{117B0F9F-A2FE-4FDF-A66E-0BAA4DC4893C}"/>
              </a:ext>
            </a:extLst>
          </p:cNvPr>
          <p:cNvSpPr/>
          <p:nvPr/>
        </p:nvSpPr>
        <p:spPr>
          <a:xfrm>
            <a:off x="6681047" y="5078507"/>
            <a:ext cx="360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91A093F6-3718-44CC-8B82-15A13D89FF88}"/>
              </a:ext>
            </a:extLst>
          </p:cNvPr>
          <p:cNvSpPr/>
          <p:nvPr/>
        </p:nvSpPr>
        <p:spPr>
          <a:xfrm>
            <a:off x="5872692" y="5328062"/>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object 11">
            <a:extLst>
              <a:ext uri="{FF2B5EF4-FFF2-40B4-BE49-F238E27FC236}">
                <a16:creationId xmlns:a16="http://schemas.microsoft.com/office/drawing/2014/main" id="{47957ED5-EBF2-46FB-A78F-6EDFF5846D8C}"/>
              </a:ext>
            </a:extLst>
          </p:cNvPr>
          <p:cNvSpPr txBox="1"/>
          <p:nvPr/>
        </p:nvSpPr>
        <p:spPr>
          <a:xfrm>
            <a:off x="5253451" y="2291081"/>
            <a:ext cx="1920314" cy="134683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图像增强是为了提高图像的质量，如去除噪声，提高图像的清晰度，突出图像中所感兴趣的部分等。图像复原要求对图像降质的原因有一定的了解，一般讲应根据降质过程建立</a:t>
            </a:r>
            <a:r>
              <a:rPr lang="en-US" altLang="zh-CN" sz="1400" spc="120" dirty="0">
                <a:solidFill>
                  <a:schemeClr val="bg1"/>
                </a:solidFill>
                <a:latin typeface="思源黑体 CN Regular" panose="020B0500000000000000" pitchFamily="34" charset="-122"/>
                <a:ea typeface="思源黑体 CN Regular" panose="020B0500000000000000" pitchFamily="34" charset="-122"/>
              </a:rPr>
              <a:t>"</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降质模型</a:t>
            </a:r>
            <a:r>
              <a:rPr lang="en-US" altLang="zh-CN" sz="1400" spc="120" dirty="0">
                <a:solidFill>
                  <a:schemeClr val="bg1"/>
                </a:solidFill>
                <a:latin typeface="思源黑体 CN Regular" panose="020B0500000000000000" pitchFamily="34" charset="-122"/>
                <a:ea typeface="思源黑体 CN Regular" panose="020B0500000000000000" pitchFamily="34" charset="-122"/>
              </a:rPr>
              <a:t>"</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，再采用某种滤波方法，恢复或重建原来的图像。</a:t>
            </a:r>
            <a:endParaRPr sz="14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92" name="椭圆 91">
            <a:extLst>
              <a:ext uri="{FF2B5EF4-FFF2-40B4-BE49-F238E27FC236}">
                <a16:creationId xmlns:a16="http://schemas.microsoft.com/office/drawing/2014/main" id="{1F29D5BB-FAF8-47C7-8906-FF9677236BAD}"/>
              </a:ext>
            </a:extLst>
          </p:cNvPr>
          <p:cNvSpPr/>
          <p:nvPr/>
        </p:nvSpPr>
        <p:spPr>
          <a:xfrm>
            <a:off x="8379470" y="169291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93" name="椭圆 92">
            <a:extLst>
              <a:ext uri="{FF2B5EF4-FFF2-40B4-BE49-F238E27FC236}">
                <a16:creationId xmlns:a16="http://schemas.microsoft.com/office/drawing/2014/main" id="{8618D902-14F6-4D80-8618-5B2BE35EB1FF}"/>
              </a:ext>
            </a:extLst>
          </p:cNvPr>
          <p:cNvSpPr/>
          <p:nvPr/>
        </p:nvSpPr>
        <p:spPr>
          <a:xfrm>
            <a:off x="11078220" y="4507865"/>
            <a:ext cx="38100" cy="36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a:extLst>
              <a:ext uri="{FF2B5EF4-FFF2-40B4-BE49-F238E27FC236}">
                <a16:creationId xmlns:a16="http://schemas.microsoft.com/office/drawing/2014/main" id="{769FC4B9-9CF7-4176-AAEF-3908427F6AE1}"/>
              </a:ext>
            </a:extLst>
          </p:cNvPr>
          <p:cNvSpPr/>
          <p:nvPr/>
        </p:nvSpPr>
        <p:spPr>
          <a:xfrm>
            <a:off x="9448608" y="2531596"/>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a:extLst>
              <a:ext uri="{FF2B5EF4-FFF2-40B4-BE49-F238E27FC236}">
                <a16:creationId xmlns:a16="http://schemas.microsoft.com/office/drawing/2014/main" id="{DE2D4B25-CC62-41EE-9EB7-8B7EF911DE75}"/>
              </a:ext>
            </a:extLst>
          </p:cNvPr>
          <p:cNvSpPr/>
          <p:nvPr/>
        </p:nvSpPr>
        <p:spPr>
          <a:xfrm>
            <a:off x="9332403" y="1219051"/>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a:extLst>
              <a:ext uri="{FF2B5EF4-FFF2-40B4-BE49-F238E27FC236}">
                <a16:creationId xmlns:a16="http://schemas.microsoft.com/office/drawing/2014/main" id="{3022B426-0467-4E3A-B392-D5E02FBB496F}"/>
              </a:ext>
            </a:extLst>
          </p:cNvPr>
          <p:cNvSpPr/>
          <p:nvPr/>
        </p:nvSpPr>
        <p:spPr>
          <a:xfrm>
            <a:off x="9595928" y="4584551"/>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97" name="椭圆 96">
            <a:extLst>
              <a:ext uri="{FF2B5EF4-FFF2-40B4-BE49-F238E27FC236}">
                <a16:creationId xmlns:a16="http://schemas.microsoft.com/office/drawing/2014/main" id="{FEAC3E05-7F7C-4064-B6A1-7FF2EEDC7E68}"/>
              </a:ext>
            </a:extLst>
          </p:cNvPr>
          <p:cNvSpPr/>
          <p:nvPr/>
        </p:nvSpPr>
        <p:spPr>
          <a:xfrm>
            <a:off x="10937048" y="1680061"/>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98" name="PA-矩形 38">
            <a:extLst>
              <a:ext uri="{FF2B5EF4-FFF2-40B4-BE49-F238E27FC236}">
                <a16:creationId xmlns:a16="http://schemas.microsoft.com/office/drawing/2014/main" id="{34A13981-382C-47E1-96E6-0B4CFFEFAEB0}"/>
              </a:ext>
            </a:extLst>
          </p:cNvPr>
          <p:cNvSpPr/>
          <p:nvPr>
            <p:custDataLst>
              <p:tags r:id="rId5"/>
            </p:custDataLst>
          </p:nvPr>
        </p:nvSpPr>
        <p:spPr>
          <a:xfrm>
            <a:off x="7357238" y="1560827"/>
            <a:ext cx="2160799" cy="5040000"/>
          </a:xfrm>
          <a:prstGeom prst="rect">
            <a:avLst/>
          </a:prstGeom>
          <a:gradFill>
            <a:gsLst>
              <a:gs pos="0">
                <a:srgbClr val="31FDFE">
                  <a:alpha val="35000"/>
                </a:srgbClr>
              </a:gs>
              <a:gs pos="100000">
                <a:srgbClr val="31FDFE">
                  <a:alpha val="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0" name="文本框 99">
            <a:extLst>
              <a:ext uri="{FF2B5EF4-FFF2-40B4-BE49-F238E27FC236}">
                <a16:creationId xmlns:a16="http://schemas.microsoft.com/office/drawing/2014/main" id="{2AA800A9-7913-4AB6-8646-79088130AF14}"/>
              </a:ext>
            </a:extLst>
          </p:cNvPr>
          <p:cNvSpPr txBox="1"/>
          <p:nvPr/>
        </p:nvSpPr>
        <p:spPr>
          <a:xfrm>
            <a:off x="7996791" y="1560827"/>
            <a:ext cx="787396" cy="707886"/>
          </a:xfrm>
          <a:prstGeom prst="rect">
            <a:avLst/>
          </a:prstGeom>
          <a:noFill/>
        </p:spPr>
        <p:txBody>
          <a:bodyPr wrap="none" rtlCol="0">
            <a:spAutoFit/>
          </a:bodyPr>
          <a:lstStyle/>
          <a:p>
            <a:pPr algn="ctr"/>
            <a:r>
              <a:rPr lang="en-US" altLang="zh-CN" sz="4000" dirty="0">
                <a:solidFill>
                  <a:schemeClr val="bg1">
                    <a:alpha val="30000"/>
                  </a:schemeClr>
                </a:solidFill>
                <a:latin typeface="思源黑体 CN Bold" panose="020B0800000000000000" charset="-122"/>
                <a:ea typeface="思源黑体 CN Bold" panose="020B0800000000000000" charset="-122"/>
                <a:sym typeface="+mn-ea"/>
              </a:rPr>
              <a:t>04</a:t>
            </a:r>
          </a:p>
        </p:txBody>
      </p:sp>
      <p:sp>
        <p:nvSpPr>
          <p:cNvPr id="101" name="文本框 100">
            <a:extLst>
              <a:ext uri="{FF2B5EF4-FFF2-40B4-BE49-F238E27FC236}">
                <a16:creationId xmlns:a16="http://schemas.microsoft.com/office/drawing/2014/main" id="{FC9327B5-9447-41D7-A413-6B93EA42482F}"/>
              </a:ext>
            </a:extLst>
          </p:cNvPr>
          <p:cNvSpPr txBox="1"/>
          <p:nvPr/>
        </p:nvSpPr>
        <p:spPr>
          <a:xfrm>
            <a:off x="7861690" y="1990577"/>
            <a:ext cx="1097280" cy="496570"/>
          </a:xfrm>
          <a:prstGeom prst="rect">
            <a:avLst/>
          </a:prstGeom>
          <a:noFill/>
        </p:spPr>
        <p:txBody>
          <a:bodyPr wrap="none" rtlCol="0">
            <a:noAutofit/>
          </a:bodyPr>
          <a:lstStyle>
            <a:defPPr>
              <a:defRPr lang="zh-CN"/>
            </a:defPPr>
            <a:lvl1pPr lvl="0" algn="ctr">
              <a:buClrTx/>
              <a:buSzTx/>
              <a:buFontTx/>
              <a:defRPr>
                <a:solidFill>
                  <a:srgbClr val="47FDF9"/>
                </a:solidFill>
                <a:latin typeface="思源黑体 CN Bold" panose="020B0800000000000000" charset="-122"/>
                <a:ea typeface="思源黑体 CN Bold" panose="020B0800000000000000" charset="-122"/>
              </a:defRPr>
            </a:lvl1pPr>
          </a:lstStyle>
          <a:p>
            <a:r>
              <a:rPr lang="zh-CN" altLang="en-US" dirty="0"/>
              <a:t>图像分割</a:t>
            </a:r>
          </a:p>
        </p:txBody>
      </p:sp>
      <p:sp>
        <p:nvSpPr>
          <p:cNvPr id="102" name="椭圆 101">
            <a:extLst>
              <a:ext uri="{FF2B5EF4-FFF2-40B4-BE49-F238E27FC236}">
                <a16:creationId xmlns:a16="http://schemas.microsoft.com/office/drawing/2014/main" id="{BCF22A8F-A703-4EE1-A87C-985E9C2BE5C5}"/>
              </a:ext>
            </a:extLst>
          </p:cNvPr>
          <p:cNvSpPr/>
          <p:nvPr/>
        </p:nvSpPr>
        <p:spPr>
          <a:xfrm>
            <a:off x="9797002" y="4533677"/>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a:extLst>
              <a:ext uri="{FF2B5EF4-FFF2-40B4-BE49-F238E27FC236}">
                <a16:creationId xmlns:a16="http://schemas.microsoft.com/office/drawing/2014/main" id="{15349931-8F2F-45A3-9CA2-FE05FFB7C1AF}"/>
              </a:ext>
            </a:extLst>
          </p:cNvPr>
          <p:cNvSpPr/>
          <p:nvPr/>
        </p:nvSpPr>
        <p:spPr>
          <a:xfrm>
            <a:off x="8139017" y="4533677"/>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04" name="椭圆 103">
            <a:extLst>
              <a:ext uri="{FF2B5EF4-FFF2-40B4-BE49-F238E27FC236}">
                <a16:creationId xmlns:a16="http://schemas.microsoft.com/office/drawing/2014/main" id="{C1957B5F-FBF6-43D1-84BE-9D0996079CAF}"/>
              </a:ext>
            </a:extLst>
          </p:cNvPr>
          <p:cNvSpPr/>
          <p:nvPr/>
        </p:nvSpPr>
        <p:spPr>
          <a:xfrm>
            <a:off x="9210262" y="5078507"/>
            <a:ext cx="360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10035B27-6067-495A-AF63-E81A8426672F}"/>
              </a:ext>
            </a:extLst>
          </p:cNvPr>
          <p:cNvSpPr/>
          <p:nvPr/>
        </p:nvSpPr>
        <p:spPr>
          <a:xfrm>
            <a:off x="8401907" y="5328062"/>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object 11">
            <a:extLst>
              <a:ext uri="{FF2B5EF4-FFF2-40B4-BE49-F238E27FC236}">
                <a16:creationId xmlns:a16="http://schemas.microsoft.com/office/drawing/2014/main" id="{F7E54E2A-716C-4359-9D12-DED54366909B}"/>
              </a:ext>
            </a:extLst>
          </p:cNvPr>
          <p:cNvSpPr txBox="1"/>
          <p:nvPr/>
        </p:nvSpPr>
        <p:spPr>
          <a:xfrm>
            <a:off x="7488726" y="2258841"/>
            <a:ext cx="1928553" cy="134683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图像分割是将图像中有意义的特征部分提取出来，其有意义的特征有图像中的边缘、区域等，这是进一步进行图像识别、分析和理解的基础。虽然目前已研究出不少边缘提取、区域分割的方法，但还没有一种普遍适用于各种图像的有效方法。</a:t>
            </a:r>
            <a:endParaRPr sz="14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108" name="椭圆 107">
            <a:extLst>
              <a:ext uri="{FF2B5EF4-FFF2-40B4-BE49-F238E27FC236}">
                <a16:creationId xmlns:a16="http://schemas.microsoft.com/office/drawing/2014/main" id="{D45D108C-5C0B-4B7C-AF6E-17230766830F}"/>
              </a:ext>
            </a:extLst>
          </p:cNvPr>
          <p:cNvSpPr/>
          <p:nvPr/>
        </p:nvSpPr>
        <p:spPr>
          <a:xfrm>
            <a:off x="10844508" y="4459512"/>
            <a:ext cx="38100" cy="36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a:extLst>
              <a:ext uri="{FF2B5EF4-FFF2-40B4-BE49-F238E27FC236}">
                <a16:creationId xmlns:a16="http://schemas.microsoft.com/office/drawing/2014/main" id="{BB5D5002-2EA1-4BC1-BEFF-BBD0FBA944D7}"/>
              </a:ext>
            </a:extLst>
          </p:cNvPr>
          <p:cNvSpPr/>
          <p:nvPr/>
        </p:nvSpPr>
        <p:spPr>
          <a:xfrm>
            <a:off x="10703336" y="1631708"/>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10" name="椭圆 109">
            <a:extLst>
              <a:ext uri="{FF2B5EF4-FFF2-40B4-BE49-F238E27FC236}">
                <a16:creationId xmlns:a16="http://schemas.microsoft.com/office/drawing/2014/main" id="{95C13B87-5B59-4C41-83D5-7901182CDDEB}"/>
              </a:ext>
            </a:extLst>
          </p:cNvPr>
          <p:cNvSpPr/>
          <p:nvPr/>
        </p:nvSpPr>
        <p:spPr>
          <a:xfrm>
            <a:off x="10674973" y="1644557"/>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11" name="椭圆 110">
            <a:extLst>
              <a:ext uri="{FF2B5EF4-FFF2-40B4-BE49-F238E27FC236}">
                <a16:creationId xmlns:a16="http://schemas.microsoft.com/office/drawing/2014/main" id="{5E1D7D23-34BA-4011-A81F-32199755F673}"/>
              </a:ext>
            </a:extLst>
          </p:cNvPr>
          <p:cNvSpPr/>
          <p:nvPr/>
        </p:nvSpPr>
        <p:spPr>
          <a:xfrm>
            <a:off x="11744111" y="2483243"/>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a:extLst>
              <a:ext uri="{FF2B5EF4-FFF2-40B4-BE49-F238E27FC236}">
                <a16:creationId xmlns:a16="http://schemas.microsoft.com/office/drawing/2014/main" id="{CA4A4A99-86BF-460F-B4D0-1F92B244F3DD}"/>
              </a:ext>
            </a:extLst>
          </p:cNvPr>
          <p:cNvSpPr/>
          <p:nvPr/>
        </p:nvSpPr>
        <p:spPr>
          <a:xfrm>
            <a:off x="11627906" y="1170698"/>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a:extLst>
              <a:ext uri="{FF2B5EF4-FFF2-40B4-BE49-F238E27FC236}">
                <a16:creationId xmlns:a16="http://schemas.microsoft.com/office/drawing/2014/main" id="{2089E10C-F84A-40D3-B23D-6517F29628E3}"/>
              </a:ext>
            </a:extLst>
          </p:cNvPr>
          <p:cNvSpPr/>
          <p:nvPr/>
        </p:nvSpPr>
        <p:spPr>
          <a:xfrm>
            <a:off x="11891431" y="4536198"/>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14" name="PA-矩形 38">
            <a:extLst>
              <a:ext uri="{FF2B5EF4-FFF2-40B4-BE49-F238E27FC236}">
                <a16:creationId xmlns:a16="http://schemas.microsoft.com/office/drawing/2014/main" id="{D14238E1-AF6D-4F0C-A23C-2205E3C88219}"/>
              </a:ext>
            </a:extLst>
          </p:cNvPr>
          <p:cNvSpPr/>
          <p:nvPr>
            <p:custDataLst>
              <p:tags r:id="rId6"/>
            </p:custDataLst>
          </p:nvPr>
        </p:nvSpPr>
        <p:spPr>
          <a:xfrm>
            <a:off x="9624334" y="1554626"/>
            <a:ext cx="2160799" cy="5040000"/>
          </a:xfrm>
          <a:prstGeom prst="rect">
            <a:avLst/>
          </a:prstGeom>
          <a:gradFill>
            <a:gsLst>
              <a:gs pos="0">
                <a:srgbClr val="31FDFE">
                  <a:alpha val="35000"/>
                </a:srgbClr>
              </a:gs>
              <a:gs pos="100000">
                <a:srgbClr val="31FDFE">
                  <a:alpha val="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5" name="文本框 114">
            <a:extLst>
              <a:ext uri="{FF2B5EF4-FFF2-40B4-BE49-F238E27FC236}">
                <a16:creationId xmlns:a16="http://schemas.microsoft.com/office/drawing/2014/main" id="{97EEF642-9443-4C3B-B3F1-6AE7EA083155}"/>
              </a:ext>
            </a:extLst>
          </p:cNvPr>
          <p:cNvSpPr txBox="1"/>
          <p:nvPr/>
        </p:nvSpPr>
        <p:spPr>
          <a:xfrm>
            <a:off x="10293172" y="1522235"/>
            <a:ext cx="787396" cy="707886"/>
          </a:xfrm>
          <a:prstGeom prst="rect">
            <a:avLst/>
          </a:prstGeom>
          <a:noFill/>
        </p:spPr>
        <p:txBody>
          <a:bodyPr wrap="none" rtlCol="0">
            <a:spAutoFit/>
          </a:bodyPr>
          <a:lstStyle/>
          <a:p>
            <a:pPr algn="ctr"/>
            <a:r>
              <a:rPr lang="en-US" altLang="zh-CN" sz="4000" dirty="0">
                <a:solidFill>
                  <a:schemeClr val="bg1">
                    <a:alpha val="30000"/>
                  </a:schemeClr>
                </a:solidFill>
                <a:latin typeface="思源黑体 CN Bold" panose="020B0800000000000000" charset="-122"/>
                <a:ea typeface="思源黑体 CN Bold" panose="020B0800000000000000" charset="-122"/>
                <a:sym typeface="+mn-ea"/>
              </a:rPr>
              <a:t>05</a:t>
            </a:r>
          </a:p>
        </p:txBody>
      </p:sp>
      <p:sp>
        <p:nvSpPr>
          <p:cNvPr id="116" name="文本框 115">
            <a:extLst>
              <a:ext uri="{FF2B5EF4-FFF2-40B4-BE49-F238E27FC236}">
                <a16:creationId xmlns:a16="http://schemas.microsoft.com/office/drawing/2014/main" id="{8DA876A2-1241-4848-BA09-F2B6ACF6C78E}"/>
              </a:ext>
            </a:extLst>
          </p:cNvPr>
          <p:cNvSpPr txBox="1"/>
          <p:nvPr/>
        </p:nvSpPr>
        <p:spPr>
          <a:xfrm>
            <a:off x="10157590" y="1971512"/>
            <a:ext cx="1097280" cy="496570"/>
          </a:xfrm>
          <a:prstGeom prst="rect">
            <a:avLst/>
          </a:prstGeom>
          <a:noFill/>
        </p:spPr>
        <p:txBody>
          <a:bodyPr wrap="none" rtlCol="0">
            <a:noAutofit/>
          </a:bodyPr>
          <a:lstStyle>
            <a:defPPr>
              <a:defRPr lang="zh-CN"/>
            </a:defPPr>
            <a:lvl1pPr lvl="0" algn="ctr">
              <a:buClrTx/>
              <a:buSzTx/>
              <a:buFontTx/>
              <a:defRPr>
                <a:solidFill>
                  <a:srgbClr val="47FDF9"/>
                </a:solidFill>
                <a:latin typeface="思源黑体 CN Bold" panose="020B0800000000000000" charset="-122"/>
                <a:ea typeface="思源黑体 CN Bold" panose="020B0800000000000000" charset="-122"/>
              </a:defRPr>
            </a:lvl1pPr>
          </a:lstStyle>
          <a:p>
            <a:r>
              <a:rPr lang="zh-CN" altLang="en-US" dirty="0"/>
              <a:t>图像描述</a:t>
            </a:r>
          </a:p>
        </p:txBody>
      </p:sp>
      <p:sp>
        <p:nvSpPr>
          <p:cNvPr id="117" name="椭圆 116">
            <a:extLst>
              <a:ext uri="{FF2B5EF4-FFF2-40B4-BE49-F238E27FC236}">
                <a16:creationId xmlns:a16="http://schemas.microsoft.com/office/drawing/2014/main" id="{7A085BED-C461-4388-AF1A-78F919678015}"/>
              </a:ext>
            </a:extLst>
          </p:cNvPr>
          <p:cNvSpPr/>
          <p:nvPr/>
        </p:nvSpPr>
        <p:spPr>
          <a:xfrm>
            <a:off x="10434520" y="4485324"/>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18" name="椭圆 117">
            <a:extLst>
              <a:ext uri="{FF2B5EF4-FFF2-40B4-BE49-F238E27FC236}">
                <a16:creationId xmlns:a16="http://schemas.microsoft.com/office/drawing/2014/main" id="{513C4DD2-4B3D-4AD6-98D5-3E14AA50EF0E}"/>
              </a:ext>
            </a:extLst>
          </p:cNvPr>
          <p:cNvSpPr/>
          <p:nvPr/>
        </p:nvSpPr>
        <p:spPr>
          <a:xfrm>
            <a:off x="11505765" y="5030154"/>
            <a:ext cx="360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a:extLst>
              <a:ext uri="{FF2B5EF4-FFF2-40B4-BE49-F238E27FC236}">
                <a16:creationId xmlns:a16="http://schemas.microsoft.com/office/drawing/2014/main" id="{C4A1A0E6-6F3F-4D8C-BABC-D7B2BC3C5603}"/>
              </a:ext>
            </a:extLst>
          </p:cNvPr>
          <p:cNvSpPr/>
          <p:nvPr/>
        </p:nvSpPr>
        <p:spPr>
          <a:xfrm>
            <a:off x="10697410" y="5279709"/>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object 11">
            <a:extLst>
              <a:ext uri="{FF2B5EF4-FFF2-40B4-BE49-F238E27FC236}">
                <a16:creationId xmlns:a16="http://schemas.microsoft.com/office/drawing/2014/main" id="{B433589B-159F-4698-AB7E-BCEB02560EFB}"/>
              </a:ext>
            </a:extLst>
          </p:cNvPr>
          <p:cNvSpPr txBox="1"/>
          <p:nvPr/>
        </p:nvSpPr>
        <p:spPr>
          <a:xfrm>
            <a:off x="9729746" y="2250559"/>
            <a:ext cx="1928553" cy="134683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图像描述是图像识别和理解的必要前提。作为最简单的二值图像可采用其几何特性描述物体的特性，一般图像的描述方法采用二维形状描述，它有边界描述和区域描述两类方法。随着图像处理研究的深入发展，已经开始进行三维物体描述的研究。</a:t>
            </a:r>
            <a:endParaRPr sz="14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pic>
        <p:nvPicPr>
          <p:cNvPr id="121" name="图片 120" descr="logo">
            <a:extLst>
              <a:ext uri="{FF2B5EF4-FFF2-40B4-BE49-F238E27FC236}">
                <a16:creationId xmlns:a16="http://schemas.microsoft.com/office/drawing/2014/main" id="{B0DC825D-5C1F-41AC-807C-D6C34B5EB822}"/>
              </a:ext>
            </a:extLst>
          </p:cNvPr>
          <p:cNvPicPr>
            <a:picLocks noChangeAspect="1"/>
          </p:cNvPicPr>
          <p:nvPr/>
        </p:nvPicPr>
        <p:blipFill>
          <a:blip r:embed="rId9"/>
          <a:stretch>
            <a:fillRect/>
          </a:stretch>
        </p:blipFill>
        <p:spPr>
          <a:xfrm>
            <a:off x="8760607" y="37549"/>
            <a:ext cx="3380362" cy="680879"/>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01295" y="-128905"/>
            <a:ext cx="2960370" cy="1278890"/>
            <a:chOff x="317" y="-203"/>
            <a:chExt cx="4662" cy="2014"/>
          </a:xfrm>
        </p:grpSpPr>
        <p:sp>
          <p:nvSpPr>
            <p:cNvPr id="129" name="文本框 128"/>
            <p:cNvSpPr txBox="1"/>
            <p:nvPr/>
          </p:nvSpPr>
          <p:spPr>
            <a:xfrm>
              <a:off x="317" y="-203"/>
              <a:ext cx="2335" cy="2014"/>
            </a:xfrm>
            <a:prstGeom prst="rect">
              <a:avLst/>
            </a:prstGeom>
            <a:noFill/>
          </p:spPr>
          <p:txBody>
            <a:bodyPr wrap="square" rtlCol="0" anchor="t">
              <a:spAutoFit/>
            </a:bodyPr>
            <a:lstStyle/>
            <a:p>
              <a:pPr algn="ctr">
                <a:lnSpc>
                  <a:spcPct val="125000"/>
                </a:lnSpc>
                <a:spcBef>
                  <a:spcPts val="0"/>
                </a:spcBef>
                <a:spcAft>
                  <a:spcPts val="0"/>
                </a:spcAft>
              </a:pPr>
              <a:r>
                <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0</a:t>
              </a:r>
              <a:r>
                <a:rPr lang="en-US" altLang="zh-CN"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2</a:t>
              </a:r>
              <a:endPar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endParaRPr>
            </a:p>
          </p:txBody>
        </p:sp>
        <p:grpSp>
          <p:nvGrpSpPr>
            <p:cNvPr id="2" name="组合 1"/>
            <p:cNvGrpSpPr/>
            <p:nvPr/>
          </p:nvGrpSpPr>
          <p:grpSpPr>
            <a:xfrm>
              <a:off x="903" y="654"/>
              <a:ext cx="4076" cy="1145"/>
              <a:chOff x="903" y="654"/>
              <a:chExt cx="4076" cy="1145"/>
            </a:xfrm>
          </p:grpSpPr>
          <p:sp>
            <p:nvSpPr>
              <p:cNvPr id="68" name="文本框 67"/>
              <p:cNvSpPr txBox="1"/>
              <p:nvPr/>
            </p:nvSpPr>
            <p:spPr>
              <a:xfrm>
                <a:off x="1296" y="654"/>
                <a:ext cx="3683" cy="919"/>
              </a:xfrm>
              <a:prstGeom prst="rect">
                <a:avLst/>
              </a:prstGeom>
              <a:noFill/>
            </p:spPr>
            <p:txBody>
              <a:bodyPr wrap="square" rtlCol="0" anchor="t">
                <a:spAutoFit/>
              </a:bodyPr>
              <a:lstStyle/>
              <a:p>
                <a:pPr algn="r"/>
                <a:r>
                  <a:rPr lang="zh-CN" altLang="en-US" sz="3200" dirty="0">
                    <a:solidFill>
                      <a:sysClr val="window" lastClr="FFFFFF"/>
                    </a:solidFill>
                    <a:latin typeface="优设标题黑" panose="00000500000000000000" charset="-122"/>
                    <a:ea typeface="优设标题黑" panose="00000500000000000000" charset="-122"/>
                    <a:sym typeface="+mn-lt"/>
                  </a:rPr>
                  <a:t>发展历程</a:t>
                </a:r>
              </a:p>
            </p:txBody>
          </p:sp>
          <p:grpSp>
            <p:nvGrpSpPr>
              <p:cNvPr id="27" name="组合 26"/>
              <p:cNvGrpSpPr/>
              <p:nvPr/>
            </p:nvGrpSpPr>
            <p:grpSpPr>
              <a:xfrm>
                <a:off x="903" y="1528"/>
                <a:ext cx="3255" cy="271"/>
                <a:chOff x="2576147" y="4617810"/>
                <a:chExt cx="7779797" cy="172036"/>
              </a:xfrm>
            </p:grpSpPr>
            <p:sp>
              <p:nvSpPr>
                <p:cNvPr id="79" name="矩形 78"/>
                <p:cNvSpPr/>
                <p:nvPr/>
              </p:nvSpPr>
              <p:spPr>
                <a:xfrm>
                  <a:off x="3388520" y="4617810"/>
                  <a:ext cx="6967424" cy="72000"/>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0" name="矩形 79"/>
                <p:cNvSpPr/>
                <p:nvPr/>
              </p:nvSpPr>
              <p:spPr>
                <a:xfrm>
                  <a:off x="2576147" y="4771846"/>
                  <a:ext cx="6967424" cy="1800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grpSp>
      <p:cxnSp>
        <p:nvCxnSpPr>
          <p:cNvPr id="104" name="直接连接符 103"/>
          <p:cNvCxnSpPr/>
          <p:nvPr/>
        </p:nvCxnSpPr>
        <p:spPr>
          <a:xfrm>
            <a:off x="492800" y="1958975"/>
            <a:ext cx="0" cy="1704975"/>
          </a:xfrm>
          <a:prstGeom prst="line">
            <a:avLst/>
          </a:prstGeom>
          <a:ln w="12700">
            <a:solidFill>
              <a:srgbClr val="A8B2D0"/>
            </a:solidFill>
          </a:ln>
        </p:spPr>
        <p:style>
          <a:lnRef idx="1">
            <a:schemeClr val="accent1"/>
          </a:lnRef>
          <a:fillRef idx="0">
            <a:schemeClr val="accent1"/>
          </a:fillRef>
          <a:effectRef idx="0">
            <a:schemeClr val="accent1"/>
          </a:effectRef>
          <a:fontRef idx="minor">
            <a:schemeClr val="tx1"/>
          </a:fontRef>
        </p:style>
      </p:cxnSp>
      <p:sp>
        <p:nvSpPr>
          <p:cNvPr id="105" name="下箭头 104"/>
          <p:cNvSpPr/>
          <p:nvPr/>
        </p:nvSpPr>
        <p:spPr>
          <a:xfrm rot="16200000">
            <a:off x="5529287" y="-1905024"/>
            <a:ext cx="939800" cy="11712624"/>
          </a:xfrm>
          <a:prstGeom prst="downArrow">
            <a:avLst>
              <a:gd name="adj1" fmla="val 44595"/>
              <a:gd name="adj2" fmla="val 87838"/>
            </a:avLst>
          </a:prstGeom>
          <a:gradFill>
            <a:gsLst>
              <a:gs pos="0">
                <a:srgbClr val="F5F5F8">
                  <a:alpha val="0"/>
                </a:srgbClr>
              </a:gs>
              <a:gs pos="98000">
                <a:srgbClr val="47FDF9"/>
              </a:gs>
            </a:gsLst>
            <a:lin ang="5400000" scaled="0"/>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a:off x="379691" y="3644900"/>
            <a:ext cx="226219" cy="226219"/>
          </a:xfrm>
          <a:prstGeom prst="ellipse">
            <a:avLst/>
          </a:prstGeom>
          <a:solidFill>
            <a:srgbClr val="033273"/>
          </a:solidFill>
          <a:ln w="57150">
            <a:solidFill>
              <a:srgbClr val="47FD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p:nvPr/>
        </p:nvCxnSpPr>
        <p:spPr>
          <a:xfrm>
            <a:off x="3444298" y="1950010"/>
            <a:ext cx="0" cy="1704975"/>
          </a:xfrm>
          <a:prstGeom prst="line">
            <a:avLst/>
          </a:prstGeom>
          <a:ln w="12700">
            <a:solidFill>
              <a:srgbClr val="A8B2D0"/>
            </a:solidFill>
          </a:ln>
        </p:spPr>
        <p:style>
          <a:lnRef idx="1">
            <a:schemeClr val="accent1"/>
          </a:lnRef>
          <a:fillRef idx="0">
            <a:schemeClr val="accent1"/>
          </a:fillRef>
          <a:effectRef idx="0">
            <a:schemeClr val="accent1"/>
          </a:effectRef>
          <a:fontRef idx="minor">
            <a:schemeClr val="tx1"/>
          </a:fontRef>
        </p:style>
      </p:cxnSp>
      <p:sp>
        <p:nvSpPr>
          <p:cNvPr id="110" name="椭圆 109"/>
          <p:cNvSpPr/>
          <p:nvPr/>
        </p:nvSpPr>
        <p:spPr>
          <a:xfrm>
            <a:off x="3331189" y="3635935"/>
            <a:ext cx="226219" cy="226219"/>
          </a:xfrm>
          <a:prstGeom prst="ellipse">
            <a:avLst/>
          </a:prstGeom>
          <a:solidFill>
            <a:srgbClr val="033273"/>
          </a:solidFill>
          <a:ln w="57150">
            <a:solidFill>
              <a:srgbClr val="47FD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6422692" y="1958975"/>
            <a:ext cx="0" cy="1704975"/>
          </a:xfrm>
          <a:prstGeom prst="line">
            <a:avLst/>
          </a:prstGeom>
          <a:ln w="12700">
            <a:solidFill>
              <a:srgbClr val="A8B2D0"/>
            </a:solidFill>
          </a:ln>
        </p:spPr>
        <p:style>
          <a:lnRef idx="1">
            <a:schemeClr val="accent1"/>
          </a:lnRef>
          <a:fillRef idx="0">
            <a:schemeClr val="accent1"/>
          </a:fillRef>
          <a:effectRef idx="0">
            <a:schemeClr val="accent1"/>
          </a:effectRef>
          <a:fontRef idx="minor">
            <a:schemeClr val="tx1"/>
          </a:fontRef>
        </p:style>
      </p:cxnSp>
      <p:sp>
        <p:nvSpPr>
          <p:cNvPr id="114" name="椭圆 113"/>
          <p:cNvSpPr/>
          <p:nvPr/>
        </p:nvSpPr>
        <p:spPr>
          <a:xfrm>
            <a:off x="6309583" y="3644900"/>
            <a:ext cx="226219" cy="226219"/>
          </a:xfrm>
          <a:prstGeom prst="ellipse">
            <a:avLst/>
          </a:prstGeom>
          <a:solidFill>
            <a:srgbClr val="033273"/>
          </a:solidFill>
          <a:ln w="57150">
            <a:solidFill>
              <a:srgbClr val="47FD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7" name="直接连接符 116"/>
          <p:cNvCxnSpPr/>
          <p:nvPr/>
        </p:nvCxnSpPr>
        <p:spPr>
          <a:xfrm>
            <a:off x="1377675" y="4219575"/>
            <a:ext cx="0" cy="1704975"/>
          </a:xfrm>
          <a:prstGeom prst="line">
            <a:avLst/>
          </a:prstGeom>
          <a:ln w="12700">
            <a:solidFill>
              <a:srgbClr val="A8B2D0"/>
            </a:solidFill>
          </a:ln>
        </p:spPr>
        <p:style>
          <a:lnRef idx="1">
            <a:schemeClr val="accent1"/>
          </a:lnRef>
          <a:fillRef idx="0">
            <a:schemeClr val="accent1"/>
          </a:fillRef>
          <a:effectRef idx="0">
            <a:schemeClr val="accent1"/>
          </a:effectRef>
          <a:fontRef idx="minor">
            <a:schemeClr val="tx1"/>
          </a:fontRef>
        </p:style>
      </p:cxnSp>
      <p:sp>
        <p:nvSpPr>
          <p:cNvPr id="118" name="椭圆 117"/>
          <p:cNvSpPr/>
          <p:nvPr/>
        </p:nvSpPr>
        <p:spPr>
          <a:xfrm>
            <a:off x="1264566" y="4036424"/>
            <a:ext cx="226219" cy="226219"/>
          </a:xfrm>
          <a:prstGeom prst="ellipse">
            <a:avLst/>
          </a:prstGeom>
          <a:solidFill>
            <a:srgbClr val="033273"/>
          </a:solidFill>
          <a:ln w="57150">
            <a:solidFill>
              <a:srgbClr val="47FD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1" name="直接连接符 120"/>
          <p:cNvCxnSpPr/>
          <p:nvPr/>
        </p:nvCxnSpPr>
        <p:spPr>
          <a:xfrm>
            <a:off x="4777409" y="4219575"/>
            <a:ext cx="0" cy="1704975"/>
          </a:xfrm>
          <a:prstGeom prst="line">
            <a:avLst/>
          </a:prstGeom>
          <a:ln w="12700">
            <a:solidFill>
              <a:srgbClr val="A8B2D0"/>
            </a:solidFill>
          </a:ln>
        </p:spPr>
        <p:style>
          <a:lnRef idx="1">
            <a:schemeClr val="accent1"/>
          </a:lnRef>
          <a:fillRef idx="0">
            <a:schemeClr val="accent1"/>
          </a:fillRef>
          <a:effectRef idx="0">
            <a:schemeClr val="accent1"/>
          </a:effectRef>
          <a:fontRef idx="minor">
            <a:schemeClr val="tx1"/>
          </a:fontRef>
        </p:style>
      </p:cxnSp>
      <p:sp>
        <p:nvSpPr>
          <p:cNvPr id="122" name="椭圆 121"/>
          <p:cNvSpPr/>
          <p:nvPr/>
        </p:nvSpPr>
        <p:spPr>
          <a:xfrm>
            <a:off x="4664300" y="4036424"/>
            <a:ext cx="226219" cy="226219"/>
          </a:xfrm>
          <a:prstGeom prst="ellipse">
            <a:avLst/>
          </a:prstGeom>
          <a:solidFill>
            <a:srgbClr val="033273"/>
          </a:solidFill>
          <a:ln w="57150">
            <a:solidFill>
              <a:srgbClr val="47FD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45146" y="2150999"/>
            <a:ext cx="1955800" cy="470535"/>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矩形 107"/>
          <p:cNvSpPr/>
          <p:nvPr/>
        </p:nvSpPr>
        <p:spPr>
          <a:xfrm>
            <a:off x="803236" y="1945005"/>
            <a:ext cx="2040255" cy="41529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rgbClr val="47FDF9"/>
              </a:solidFill>
              <a:latin typeface="思源黑体 CN Regular" panose="020B0500000000000000" pitchFamily="34" charset="-122"/>
              <a:ea typeface="思源黑体 CN Regular" panose="020B0500000000000000" pitchFamily="34" charset="-122"/>
            </a:endParaRPr>
          </a:p>
        </p:txBody>
      </p:sp>
      <p:sp>
        <p:nvSpPr>
          <p:cNvPr id="8" name="文本框 7"/>
          <p:cNvSpPr txBox="1"/>
          <p:nvPr/>
        </p:nvSpPr>
        <p:spPr>
          <a:xfrm>
            <a:off x="831176" y="2187829"/>
            <a:ext cx="1984375" cy="364490"/>
          </a:xfrm>
          <a:prstGeom prst="rect">
            <a:avLst/>
          </a:prstGeom>
          <a:noFill/>
        </p:spPr>
        <p:txBody>
          <a:bodyPr wrap="square"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ts val="0"/>
              </a:spcBef>
              <a:spcAft>
                <a:spcPts val="0"/>
              </a:spcAft>
              <a:buClrTx/>
              <a:buSzTx/>
              <a:buFontTx/>
              <a:defRPr/>
            </a:pPr>
            <a:r>
              <a:rPr lang="en-US" altLang="zh-CN" sz="2000"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sym typeface="+mn-ea"/>
              </a:rPr>
              <a:t>1950</a:t>
            </a:r>
            <a:r>
              <a:rPr lang="zh-CN" altLang="en-US" sz="2000"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sym typeface="+mn-ea"/>
              </a:rPr>
              <a:t>年代</a:t>
            </a:r>
            <a:endPar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endParaRPr>
          </a:p>
        </p:txBody>
      </p:sp>
      <p:sp>
        <p:nvSpPr>
          <p:cNvPr id="12" name="矩形 11"/>
          <p:cNvSpPr/>
          <p:nvPr/>
        </p:nvSpPr>
        <p:spPr>
          <a:xfrm>
            <a:off x="3852169" y="1544804"/>
            <a:ext cx="1955800" cy="470535"/>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3810259" y="1936040"/>
            <a:ext cx="2040255" cy="41529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rgbClr val="47FDF9"/>
              </a:solidFill>
              <a:latin typeface="思源黑体 CN Regular" panose="020B0500000000000000" pitchFamily="34" charset="-122"/>
              <a:ea typeface="思源黑体 CN Regular" panose="020B0500000000000000" pitchFamily="34" charset="-122"/>
            </a:endParaRPr>
          </a:p>
        </p:txBody>
      </p:sp>
      <p:sp>
        <p:nvSpPr>
          <p:cNvPr id="14" name="文本框 13"/>
          <p:cNvSpPr txBox="1"/>
          <p:nvPr/>
        </p:nvSpPr>
        <p:spPr>
          <a:xfrm>
            <a:off x="3838199" y="1581634"/>
            <a:ext cx="1984375" cy="364490"/>
          </a:xfrm>
          <a:prstGeom prst="rect">
            <a:avLst/>
          </a:prstGeom>
          <a:noFill/>
        </p:spPr>
        <p:txBody>
          <a:bodyPr wrap="square"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ts val="0"/>
              </a:spcBef>
              <a:spcAft>
                <a:spcPts val="0"/>
              </a:spcAft>
              <a:buClrTx/>
              <a:buSzTx/>
              <a:buFontTx/>
              <a:defRPr/>
            </a:pPr>
            <a:r>
              <a:rPr lang="en-US" altLang="zh-CN"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1970</a:t>
            </a:r>
            <a:r>
              <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年代</a:t>
            </a:r>
          </a:p>
        </p:txBody>
      </p:sp>
      <p:sp>
        <p:nvSpPr>
          <p:cNvPr id="16" name="矩形 15"/>
          <p:cNvSpPr/>
          <p:nvPr/>
        </p:nvSpPr>
        <p:spPr>
          <a:xfrm>
            <a:off x="6804807" y="1958975"/>
            <a:ext cx="1955800" cy="470535"/>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6762897" y="1945005"/>
            <a:ext cx="2040255" cy="41529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rgbClr val="47FDF9"/>
              </a:solidFill>
              <a:latin typeface="思源黑体 CN Regular" panose="020B0500000000000000" pitchFamily="34" charset="-122"/>
              <a:ea typeface="思源黑体 CN Regular" panose="020B0500000000000000" pitchFamily="34" charset="-122"/>
            </a:endParaRPr>
          </a:p>
        </p:txBody>
      </p:sp>
      <p:sp>
        <p:nvSpPr>
          <p:cNvPr id="18" name="文本框 17"/>
          <p:cNvSpPr txBox="1"/>
          <p:nvPr/>
        </p:nvSpPr>
        <p:spPr>
          <a:xfrm>
            <a:off x="6790837" y="1995805"/>
            <a:ext cx="1984375" cy="364490"/>
          </a:xfrm>
          <a:prstGeom prst="rect">
            <a:avLst/>
          </a:prstGeom>
          <a:noFill/>
        </p:spPr>
        <p:txBody>
          <a:bodyPr wrap="square"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ts val="0"/>
              </a:spcBef>
              <a:spcAft>
                <a:spcPts val="0"/>
              </a:spcAft>
              <a:buClrTx/>
              <a:buSzTx/>
              <a:buFontTx/>
              <a:defRPr/>
            </a:pPr>
            <a:r>
              <a:rPr lang="en-US" altLang="zh-CN"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1990</a:t>
            </a:r>
            <a:r>
              <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年代</a:t>
            </a:r>
          </a:p>
        </p:txBody>
      </p:sp>
      <p:sp>
        <p:nvSpPr>
          <p:cNvPr id="20" name="矩形 19"/>
          <p:cNvSpPr/>
          <p:nvPr/>
        </p:nvSpPr>
        <p:spPr>
          <a:xfrm>
            <a:off x="1815313" y="5335045"/>
            <a:ext cx="1955800" cy="470535"/>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773403" y="5652770"/>
            <a:ext cx="2040255" cy="41529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rgbClr val="47FDF9"/>
              </a:solidFill>
              <a:latin typeface="思源黑体 CN Regular" panose="020B0500000000000000" pitchFamily="34" charset="-122"/>
              <a:ea typeface="思源黑体 CN Regular" panose="020B0500000000000000" pitchFamily="34" charset="-122"/>
            </a:endParaRPr>
          </a:p>
        </p:txBody>
      </p:sp>
      <p:sp>
        <p:nvSpPr>
          <p:cNvPr id="22" name="文本框 21"/>
          <p:cNvSpPr txBox="1"/>
          <p:nvPr/>
        </p:nvSpPr>
        <p:spPr>
          <a:xfrm>
            <a:off x="1801343" y="5371875"/>
            <a:ext cx="1984375" cy="364490"/>
          </a:xfrm>
          <a:prstGeom prst="rect">
            <a:avLst/>
          </a:prstGeom>
          <a:noFill/>
        </p:spPr>
        <p:txBody>
          <a:bodyPr wrap="square"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ts val="0"/>
              </a:spcBef>
              <a:spcAft>
                <a:spcPts val="0"/>
              </a:spcAft>
              <a:buClrTx/>
              <a:buSzTx/>
              <a:buFontTx/>
              <a:defRPr/>
            </a:pPr>
            <a:r>
              <a:rPr lang="en-US" altLang="zh-CN"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1960</a:t>
            </a:r>
            <a:r>
              <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年代</a:t>
            </a:r>
          </a:p>
        </p:txBody>
      </p:sp>
      <p:sp>
        <p:nvSpPr>
          <p:cNvPr id="24" name="矩形 23"/>
          <p:cNvSpPr/>
          <p:nvPr/>
        </p:nvSpPr>
        <p:spPr>
          <a:xfrm>
            <a:off x="5189292" y="5756388"/>
            <a:ext cx="1955800" cy="470535"/>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5147382" y="5652770"/>
            <a:ext cx="2040255" cy="41529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rgbClr val="47FDF9"/>
              </a:solidFill>
              <a:latin typeface="思源黑体 CN Regular" panose="020B0500000000000000" pitchFamily="34" charset="-122"/>
              <a:ea typeface="思源黑体 CN Regular" panose="020B0500000000000000" pitchFamily="34" charset="-122"/>
            </a:endParaRPr>
          </a:p>
        </p:txBody>
      </p:sp>
      <p:sp>
        <p:nvSpPr>
          <p:cNvPr id="26" name="文本框 25"/>
          <p:cNvSpPr txBox="1"/>
          <p:nvPr/>
        </p:nvSpPr>
        <p:spPr>
          <a:xfrm>
            <a:off x="5175322" y="5793218"/>
            <a:ext cx="1984375" cy="364490"/>
          </a:xfrm>
          <a:prstGeom prst="rect">
            <a:avLst/>
          </a:prstGeom>
          <a:noFill/>
        </p:spPr>
        <p:txBody>
          <a:bodyPr wrap="square"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ts val="0"/>
              </a:spcBef>
              <a:spcAft>
                <a:spcPts val="0"/>
              </a:spcAft>
              <a:buClrTx/>
              <a:buSzTx/>
              <a:buFontTx/>
              <a:defRPr/>
            </a:pPr>
            <a:r>
              <a:rPr lang="en-US" altLang="zh-CN"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1980</a:t>
            </a:r>
            <a:r>
              <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年代</a:t>
            </a:r>
          </a:p>
        </p:txBody>
      </p:sp>
      <p:sp>
        <p:nvSpPr>
          <p:cNvPr id="53" name="object 11"/>
          <p:cNvSpPr txBox="1"/>
          <p:nvPr/>
        </p:nvSpPr>
        <p:spPr>
          <a:xfrm>
            <a:off x="687666" y="2676779"/>
            <a:ext cx="2271395" cy="1482453"/>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dist">
              <a:spcBef>
                <a:spcPts val="0"/>
              </a:spcBef>
              <a:spcAft>
                <a:spcPts val="0"/>
              </a:spcAft>
              <a:buClrTx/>
              <a:buSzTx/>
              <a:buFontTx/>
              <a:defRPr/>
            </a:pPr>
            <a:r>
              <a:rPr lang="en-US" altLang="zh-CN" sz="1400" spc="120" dirty="0">
                <a:solidFill>
                  <a:schemeClr val="bg1"/>
                </a:solidFill>
                <a:latin typeface="思源黑体 CN Regular" panose="020B0500000000000000" pitchFamily="34" charset="-122"/>
                <a:ea typeface="思源黑体 CN Regular" panose="020B0500000000000000" pitchFamily="34" charset="-122"/>
              </a:rPr>
              <a:t>Dudley Buck</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 提出了早期的计算机图像处理概念，并设计了早期的图像处理硬件。</a:t>
            </a:r>
            <a:endParaRPr sz="14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28" name="object 11"/>
          <p:cNvSpPr txBox="1"/>
          <p:nvPr/>
        </p:nvSpPr>
        <p:spPr>
          <a:xfrm>
            <a:off x="3694689" y="2070584"/>
            <a:ext cx="2271395" cy="2418939"/>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spc="120" dirty="0">
                <a:solidFill>
                  <a:schemeClr val="bg1"/>
                </a:solidFill>
                <a:latin typeface="思源黑体 CN Regular" panose="020B0500000000000000" pitchFamily="34" charset="-122"/>
                <a:ea typeface="思源黑体 CN Regular" panose="020B0500000000000000" pitchFamily="34" charset="-122"/>
              </a:rPr>
              <a:t>Rosenfeld</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和</a:t>
            </a:r>
            <a:r>
              <a:rPr lang="en-US" altLang="zh-CN" sz="1400" spc="120" dirty="0" err="1">
                <a:solidFill>
                  <a:schemeClr val="bg1"/>
                </a:solidFill>
                <a:latin typeface="思源黑体 CN Regular" panose="020B0500000000000000" pitchFamily="34" charset="-122"/>
                <a:ea typeface="思源黑体 CN Regular" panose="020B0500000000000000" pitchFamily="34" charset="-122"/>
              </a:rPr>
              <a:t>Kak</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 提出了数字图像处理的一些基础理论，对边缘检测等领域做出了重要贡献。</a:t>
            </a:r>
          </a:p>
          <a:p>
            <a:r>
              <a:rPr lang="zh-CN" altLang="en-US" sz="1400" spc="120" dirty="0">
                <a:solidFill>
                  <a:schemeClr val="bg1"/>
                </a:solidFill>
                <a:latin typeface="思源黑体 CN Regular" panose="020B0500000000000000" pitchFamily="34" charset="-122"/>
                <a:ea typeface="思源黑体 CN Regular" panose="020B0500000000000000" pitchFamily="34" charset="-122"/>
              </a:rPr>
              <a:t>医学领域开始应用数字图像处理技术，包括</a:t>
            </a:r>
            <a:r>
              <a:rPr lang="en-US" altLang="zh-CN" sz="1400" spc="120" dirty="0">
                <a:solidFill>
                  <a:schemeClr val="bg1"/>
                </a:solidFill>
                <a:latin typeface="思源黑体 CN Regular" panose="020B0500000000000000" pitchFamily="34" charset="-122"/>
                <a:ea typeface="思源黑体 CN Regular" panose="020B0500000000000000" pitchFamily="34" charset="-122"/>
              </a:rPr>
              <a:t>CT</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和</a:t>
            </a:r>
            <a:r>
              <a:rPr lang="en-US" altLang="zh-CN" sz="1400" spc="120" dirty="0">
                <a:solidFill>
                  <a:schemeClr val="bg1"/>
                </a:solidFill>
                <a:latin typeface="思源黑体 CN Regular" panose="020B0500000000000000" pitchFamily="34" charset="-122"/>
                <a:ea typeface="思源黑体 CN Regular" panose="020B0500000000000000" pitchFamily="34" charset="-122"/>
              </a:rPr>
              <a:t>MRI</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等成像技术。</a:t>
            </a:r>
          </a:p>
        </p:txBody>
      </p:sp>
      <p:sp>
        <p:nvSpPr>
          <p:cNvPr id="29" name="object 11"/>
          <p:cNvSpPr txBox="1"/>
          <p:nvPr/>
        </p:nvSpPr>
        <p:spPr>
          <a:xfrm>
            <a:off x="6647327" y="2484755"/>
            <a:ext cx="2271395" cy="134683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spc="120" dirty="0">
                <a:solidFill>
                  <a:schemeClr val="bg1"/>
                </a:solidFill>
                <a:latin typeface="思源黑体 CN Regular" panose="020B0500000000000000" pitchFamily="34" charset="-122"/>
                <a:ea typeface="思源黑体 CN Regular" panose="020B0500000000000000" pitchFamily="34" charset="-122"/>
              </a:rPr>
              <a:t>OpenCV</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的开发启动，成为图像处理领域的重要工具。</a:t>
            </a:r>
          </a:p>
          <a:p>
            <a:r>
              <a:rPr lang="en-US" altLang="zh-CN" sz="1400" spc="120" dirty="0">
                <a:solidFill>
                  <a:schemeClr val="bg1"/>
                </a:solidFill>
                <a:latin typeface="思源黑体 CN Regular" panose="020B0500000000000000" pitchFamily="34" charset="-122"/>
                <a:ea typeface="思源黑体 CN Regular" panose="020B0500000000000000" pitchFamily="34" charset="-122"/>
              </a:rPr>
              <a:t>MPEG</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标准的制定，支持视频压缩和传输。</a:t>
            </a:r>
          </a:p>
        </p:txBody>
      </p:sp>
      <p:sp>
        <p:nvSpPr>
          <p:cNvPr id="30" name="object 11"/>
          <p:cNvSpPr txBox="1"/>
          <p:nvPr/>
        </p:nvSpPr>
        <p:spPr>
          <a:xfrm>
            <a:off x="1684206" y="4300930"/>
            <a:ext cx="2271395" cy="134683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dist">
              <a:spcBef>
                <a:spcPts val="0"/>
              </a:spcBef>
              <a:spcAft>
                <a:spcPts val="0"/>
              </a:spcAft>
              <a:buClrTx/>
              <a:buSzTx/>
              <a:buFontTx/>
              <a:defRPr/>
            </a:pPr>
            <a:r>
              <a:rPr lang="en-US" altLang="zh-CN" sz="1400" spc="120" dirty="0">
                <a:solidFill>
                  <a:schemeClr val="bg1"/>
                </a:solidFill>
                <a:latin typeface="思源黑体 CN Regular" panose="020B0500000000000000" pitchFamily="34" charset="-122"/>
                <a:ea typeface="思源黑体 CN Regular" panose="020B0500000000000000" pitchFamily="34" charset="-122"/>
              </a:rPr>
              <a:t>NASA</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的图像处理应用： 在太空探索中，图像处理首次应用于处理来自太空探测器的图像数据。</a:t>
            </a:r>
            <a:endParaRPr sz="1400" spc="120" dirty="0" err="1">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31" name="object 11"/>
          <p:cNvSpPr txBox="1"/>
          <p:nvPr/>
        </p:nvSpPr>
        <p:spPr>
          <a:xfrm>
            <a:off x="5057835" y="4314898"/>
            <a:ext cx="2271395" cy="134683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spc="120" dirty="0">
                <a:solidFill>
                  <a:schemeClr val="bg1"/>
                </a:solidFill>
                <a:latin typeface="思源黑体 CN Regular" panose="020B0500000000000000" pitchFamily="34" charset="-122"/>
                <a:ea typeface="思源黑体 CN Regular" panose="020B0500000000000000" pitchFamily="34" charset="-122"/>
              </a:rPr>
              <a:t>JPEG</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图像压缩标准的制定，对图像存储和传输有着深远的影响。</a:t>
            </a:r>
          </a:p>
          <a:p>
            <a:r>
              <a:rPr lang="en-US" altLang="zh-CN" sz="1400" spc="120" dirty="0">
                <a:solidFill>
                  <a:schemeClr val="bg1"/>
                </a:solidFill>
                <a:latin typeface="思源黑体 CN Regular" panose="020B0500000000000000" pitchFamily="34" charset="-122"/>
                <a:ea typeface="思源黑体 CN Regular" panose="020B0500000000000000" pitchFamily="34" charset="-122"/>
              </a:rPr>
              <a:t>David Marr</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 提出了计算机视觉中的边缘检测和物体识别的模型。</a:t>
            </a:r>
          </a:p>
        </p:txBody>
      </p:sp>
      <p:cxnSp>
        <p:nvCxnSpPr>
          <p:cNvPr id="41" name="直接连接符 40">
            <a:extLst>
              <a:ext uri="{FF2B5EF4-FFF2-40B4-BE49-F238E27FC236}">
                <a16:creationId xmlns:a16="http://schemas.microsoft.com/office/drawing/2014/main" id="{6C0DD063-42EB-42A9-931C-56F9B0E10456}"/>
              </a:ext>
            </a:extLst>
          </p:cNvPr>
          <p:cNvCxnSpPr/>
          <p:nvPr/>
        </p:nvCxnSpPr>
        <p:spPr>
          <a:xfrm>
            <a:off x="7868117" y="4228538"/>
            <a:ext cx="0" cy="1704975"/>
          </a:xfrm>
          <a:prstGeom prst="line">
            <a:avLst/>
          </a:prstGeom>
          <a:ln w="12700">
            <a:solidFill>
              <a:srgbClr val="A8B2D0"/>
            </a:solidFill>
          </a:ln>
        </p:spPr>
        <p:style>
          <a:lnRef idx="1">
            <a:schemeClr val="accent1"/>
          </a:lnRef>
          <a:fillRef idx="0">
            <a:schemeClr val="accent1"/>
          </a:fillRef>
          <a:effectRef idx="0">
            <a:schemeClr val="accent1"/>
          </a:effectRef>
          <a:fontRef idx="minor">
            <a:schemeClr val="tx1"/>
          </a:fontRef>
        </p:style>
      </p:cxnSp>
      <p:sp>
        <p:nvSpPr>
          <p:cNvPr id="42" name="椭圆 41">
            <a:extLst>
              <a:ext uri="{FF2B5EF4-FFF2-40B4-BE49-F238E27FC236}">
                <a16:creationId xmlns:a16="http://schemas.microsoft.com/office/drawing/2014/main" id="{80BF540D-F83D-4DE2-ACD4-0DD681BA0544}"/>
              </a:ext>
            </a:extLst>
          </p:cNvPr>
          <p:cNvSpPr/>
          <p:nvPr/>
        </p:nvSpPr>
        <p:spPr>
          <a:xfrm>
            <a:off x="7755008" y="4045387"/>
            <a:ext cx="226219" cy="226219"/>
          </a:xfrm>
          <a:prstGeom prst="ellipse">
            <a:avLst/>
          </a:prstGeom>
          <a:solidFill>
            <a:srgbClr val="033273"/>
          </a:solidFill>
          <a:ln w="57150">
            <a:solidFill>
              <a:srgbClr val="47FD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C22544F9-BA18-4AB5-8D80-E6DA7044396D}"/>
              </a:ext>
            </a:extLst>
          </p:cNvPr>
          <p:cNvSpPr/>
          <p:nvPr/>
        </p:nvSpPr>
        <p:spPr>
          <a:xfrm>
            <a:off x="8305755" y="5756382"/>
            <a:ext cx="1955800" cy="470535"/>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a:extLst>
              <a:ext uri="{FF2B5EF4-FFF2-40B4-BE49-F238E27FC236}">
                <a16:creationId xmlns:a16="http://schemas.microsoft.com/office/drawing/2014/main" id="{02DCC5D8-6B9F-4C65-B085-3B10FA6FE3BC}"/>
              </a:ext>
            </a:extLst>
          </p:cNvPr>
          <p:cNvSpPr/>
          <p:nvPr/>
        </p:nvSpPr>
        <p:spPr>
          <a:xfrm>
            <a:off x="8263845" y="5661733"/>
            <a:ext cx="2040255" cy="41529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rgbClr val="47FDF9"/>
              </a:solidFill>
              <a:latin typeface="思源黑体 CN Regular" panose="020B0500000000000000" pitchFamily="34" charset="-122"/>
              <a:ea typeface="思源黑体 CN Regular" panose="020B0500000000000000" pitchFamily="34" charset="-122"/>
            </a:endParaRPr>
          </a:p>
        </p:txBody>
      </p:sp>
      <p:sp>
        <p:nvSpPr>
          <p:cNvPr id="45" name="文本框 44">
            <a:extLst>
              <a:ext uri="{FF2B5EF4-FFF2-40B4-BE49-F238E27FC236}">
                <a16:creationId xmlns:a16="http://schemas.microsoft.com/office/drawing/2014/main" id="{C5B26D93-EB67-4130-A323-16DCDDA350D5}"/>
              </a:ext>
            </a:extLst>
          </p:cNvPr>
          <p:cNvSpPr txBox="1"/>
          <p:nvPr/>
        </p:nvSpPr>
        <p:spPr>
          <a:xfrm>
            <a:off x="8291785" y="5793212"/>
            <a:ext cx="1984375" cy="364490"/>
          </a:xfrm>
          <a:prstGeom prst="rect">
            <a:avLst/>
          </a:prstGeom>
          <a:noFill/>
        </p:spPr>
        <p:txBody>
          <a:bodyPr wrap="square"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ts val="0"/>
              </a:spcBef>
              <a:spcAft>
                <a:spcPts val="0"/>
              </a:spcAft>
              <a:buClrTx/>
              <a:buSzTx/>
              <a:buFontTx/>
              <a:defRPr/>
            </a:pPr>
            <a:r>
              <a:rPr lang="en-US" altLang="zh-CN"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2000</a:t>
            </a:r>
            <a:r>
              <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年代</a:t>
            </a:r>
          </a:p>
        </p:txBody>
      </p:sp>
      <p:sp>
        <p:nvSpPr>
          <p:cNvPr id="46" name="object 11">
            <a:extLst>
              <a:ext uri="{FF2B5EF4-FFF2-40B4-BE49-F238E27FC236}">
                <a16:creationId xmlns:a16="http://schemas.microsoft.com/office/drawing/2014/main" id="{B3611FB9-0003-4653-9767-EFA9A5751147}"/>
              </a:ext>
            </a:extLst>
          </p:cNvPr>
          <p:cNvSpPr txBox="1"/>
          <p:nvPr/>
        </p:nvSpPr>
        <p:spPr>
          <a:xfrm>
            <a:off x="8147957" y="4303489"/>
            <a:ext cx="2271395" cy="134683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spc="120" dirty="0">
                <a:solidFill>
                  <a:schemeClr val="bg1"/>
                </a:solidFill>
                <a:latin typeface="思源黑体 CN Regular" panose="020B0500000000000000" pitchFamily="34" charset="-122"/>
                <a:ea typeface="思源黑体 CN Regular" panose="020B0500000000000000" pitchFamily="34" charset="-122"/>
              </a:rPr>
              <a:t>深度学习方法，尤其是卷积神经网络在图像处理领域取得重大突破。</a:t>
            </a:r>
          </a:p>
          <a:p>
            <a:r>
              <a:rPr lang="zh-CN" altLang="en-US" sz="1400" spc="120" dirty="0">
                <a:solidFill>
                  <a:schemeClr val="bg1"/>
                </a:solidFill>
                <a:latin typeface="思源黑体 CN Regular" panose="020B0500000000000000" pitchFamily="34" charset="-122"/>
                <a:ea typeface="思源黑体 CN Regular" panose="020B0500000000000000" pitchFamily="34" charset="-122"/>
              </a:rPr>
              <a:t>智能手机的普及和社交媒体的兴起导致对图像处理技术的广泛需求。</a:t>
            </a:r>
          </a:p>
        </p:txBody>
      </p:sp>
      <p:cxnSp>
        <p:nvCxnSpPr>
          <p:cNvPr id="47" name="直接连接符 46">
            <a:extLst>
              <a:ext uri="{FF2B5EF4-FFF2-40B4-BE49-F238E27FC236}">
                <a16:creationId xmlns:a16="http://schemas.microsoft.com/office/drawing/2014/main" id="{B27482F6-93D8-4FEA-9D9A-D2C702B3EE18}"/>
              </a:ext>
            </a:extLst>
          </p:cNvPr>
          <p:cNvCxnSpPr/>
          <p:nvPr/>
        </p:nvCxnSpPr>
        <p:spPr>
          <a:xfrm>
            <a:off x="8995566" y="1950010"/>
            <a:ext cx="0" cy="1704975"/>
          </a:xfrm>
          <a:prstGeom prst="line">
            <a:avLst/>
          </a:prstGeom>
          <a:ln w="12700">
            <a:solidFill>
              <a:srgbClr val="A8B2D0"/>
            </a:solidFill>
          </a:ln>
        </p:spPr>
        <p:style>
          <a:lnRef idx="1">
            <a:schemeClr val="accent1"/>
          </a:lnRef>
          <a:fillRef idx="0">
            <a:schemeClr val="accent1"/>
          </a:fillRef>
          <a:effectRef idx="0">
            <a:schemeClr val="accent1"/>
          </a:effectRef>
          <a:fontRef idx="minor">
            <a:schemeClr val="tx1"/>
          </a:fontRef>
        </p:style>
      </p:cxnSp>
      <p:sp>
        <p:nvSpPr>
          <p:cNvPr id="48" name="椭圆 47">
            <a:extLst>
              <a:ext uri="{FF2B5EF4-FFF2-40B4-BE49-F238E27FC236}">
                <a16:creationId xmlns:a16="http://schemas.microsoft.com/office/drawing/2014/main" id="{D837C071-008F-4BAC-BCA0-85F87DF69EE9}"/>
              </a:ext>
            </a:extLst>
          </p:cNvPr>
          <p:cNvSpPr/>
          <p:nvPr/>
        </p:nvSpPr>
        <p:spPr>
          <a:xfrm>
            <a:off x="8882457" y="3635935"/>
            <a:ext cx="226219" cy="226219"/>
          </a:xfrm>
          <a:prstGeom prst="ellipse">
            <a:avLst/>
          </a:prstGeom>
          <a:solidFill>
            <a:srgbClr val="033273"/>
          </a:solidFill>
          <a:ln w="57150">
            <a:solidFill>
              <a:srgbClr val="47FD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3EAD8564-340F-47DA-914B-0911689A471C}"/>
              </a:ext>
            </a:extLst>
          </p:cNvPr>
          <p:cNvSpPr/>
          <p:nvPr/>
        </p:nvSpPr>
        <p:spPr>
          <a:xfrm>
            <a:off x="9377681" y="1767130"/>
            <a:ext cx="1955800" cy="470535"/>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a:extLst>
              <a:ext uri="{FF2B5EF4-FFF2-40B4-BE49-F238E27FC236}">
                <a16:creationId xmlns:a16="http://schemas.microsoft.com/office/drawing/2014/main" id="{7E36F09A-BF88-4FDE-B934-C59348B2E4F9}"/>
              </a:ext>
            </a:extLst>
          </p:cNvPr>
          <p:cNvSpPr txBox="1"/>
          <p:nvPr/>
        </p:nvSpPr>
        <p:spPr>
          <a:xfrm>
            <a:off x="9363711" y="1803960"/>
            <a:ext cx="1984375" cy="364490"/>
          </a:xfrm>
          <a:prstGeom prst="rect">
            <a:avLst/>
          </a:prstGeom>
          <a:noFill/>
        </p:spPr>
        <p:txBody>
          <a:bodyPr wrap="square" rtlCol="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ts val="0"/>
              </a:spcBef>
              <a:spcAft>
                <a:spcPts val="0"/>
              </a:spcAft>
              <a:buClrTx/>
              <a:buSzTx/>
              <a:buFontTx/>
              <a:defRPr/>
            </a:pPr>
            <a:r>
              <a:rPr lang="en-US" altLang="zh-CN"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2010</a:t>
            </a:r>
            <a:r>
              <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年代</a:t>
            </a:r>
            <a:r>
              <a:rPr lang="zh-CN" altLang="en-US" sz="2000"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sym typeface="+mn-ea"/>
              </a:rPr>
              <a:t>至今</a:t>
            </a:r>
            <a:endPar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endParaRPr>
          </a:p>
        </p:txBody>
      </p:sp>
      <p:sp>
        <p:nvSpPr>
          <p:cNvPr id="51" name="object 11">
            <a:extLst>
              <a:ext uri="{FF2B5EF4-FFF2-40B4-BE49-F238E27FC236}">
                <a16:creationId xmlns:a16="http://schemas.microsoft.com/office/drawing/2014/main" id="{63A3A9ED-15FB-4395-8E0E-9FE28A58AF53}"/>
              </a:ext>
            </a:extLst>
          </p:cNvPr>
          <p:cNvSpPr txBox="1"/>
          <p:nvPr/>
        </p:nvSpPr>
        <p:spPr>
          <a:xfrm>
            <a:off x="9220201" y="2292910"/>
            <a:ext cx="2271395" cy="134683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spc="120" dirty="0">
                <a:solidFill>
                  <a:schemeClr val="bg1"/>
                </a:solidFill>
                <a:latin typeface="思源黑体 CN Regular" panose="020B0500000000000000" pitchFamily="34" charset="-122"/>
                <a:ea typeface="思源黑体 CN Regular" panose="020B0500000000000000" pitchFamily="34" charset="-122"/>
              </a:rPr>
              <a:t>图像处理技术在图像识别、物体检测和语义分割等方面取得显著进步。</a:t>
            </a:r>
          </a:p>
          <a:p>
            <a:r>
              <a:rPr lang="zh-CN" altLang="en-US" sz="1400" spc="120" dirty="0">
                <a:solidFill>
                  <a:schemeClr val="bg1"/>
                </a:solidFill>
                <a:latin typeface="思源黑体 CN Regular" panose="020B0500000000000000" pitchFamily="34" charset="-122"/>
                <a:ea typeface="思源黑体 CN Regular" panose="020B0500000000000000" pitchFamily="34" charset="-122"/>
              </a:rPr>
              <a:t>计算机视觉技术在自动驾驶、医学诊断、军事应用等领域广泛应用。</a:t>
            </a:r>
          </a:p>
        </p:txBody>
      </p:sp>
      <p:pic>
        <p:nvPicPr>
          <p:cNvPr id="54" name="图片 53" descr="logo">
            <a:extLst>
              <a:ext uri="{FF2B5EF4-FFF2-40B4-BE49-F238E27FC236}">
                <a16:creationId xmlns:a16="http://schemas.microsoft.com/office/drawing/2014/main" id="{F31117C0-443D-44CF-BE25-7CA767DA492D}"/>
              </a:ext>
            </a:extLst>
          </p:cNvPr>
          <p:cNvPicPr>
            <a:picLocks noChangeAspect="1"/>
          </p:cNvPicPr>
          <p:nvPr/>
        </p:nvPicPr>
        <p:blipFill>
          <a:blip r:embed="rId3"/>
          <a:stretch>
            <a:fillRect/>
          </a:stretch>
        </p:blipFill>
        <p:spPr>
          <a:xfrm>
            <a:off x="8760607" y="37549"/>
            <a:ext cx="3380362" cy="680879"/>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10394950" y="101536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8833485" y="1406525"/>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0" name="椭圆 9"/>
          <p:cNvSpPr/>
          <p:nvPr/>
        </p:nvSpPr>
        <p:spPr>
          <a:xfrm>
            <a:off x="4361815" y="254444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245610" y="123190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2146300" y="4555490"/>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88315" y="455549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5" name="椭圆 14"/>
          <p:cNvSpPr/>
          <p:nvPr/>
        </p:nvSpPr>
        <p:spPr>
          <a:xfrm>
            <a:off x="1559560" y="5100320"/>
            <a:ext cx="360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751205" y="5349875"/>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6118225" y="470916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8" name="椭圆 17"/>
          <p:cNvSpPr/>
          <p:nvPr/>
        </p:nvSpPr>
        <p:spPr>
          <a:xfrm>
            <a:off x="4509135" y="45974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9" name="椭圆 18"/>
          <p:cNvSpPr/>
          <p:nvPr/>
        </p:nvSpPr>
        <p:spPr>
          <a:xfrm>
            <a:off x="5850255" y="169291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0" name="椭圆 19"/>
          <p:cNvSpPr/>
          <p:nvPr/>
        </p:nvSpPr>
        <p:spPr>
          <a:xfrm>
            <a:off x="5185410" y="534987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1" name="椭圆 20"/>
          <p:cNvSpPr/>
          <p:nvPr/>
        </p:nvSpPr>
        <p:spPr>
          <a:xfrm>
            <a:off x="9147810" y="411861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7489825" y="411861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49005" y="4507865"/>
            <a:ext cx="38100" cy="36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527925" y="548068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5" name="椭圆 24"/>
          <p:cNvSpPr/>
          <p:nvPr/>
        </p:nvSpPr>
        <p:spPr>
          <a:xfrm>
            <a:off x="10963910" y="60452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grpSp>
        <p:nvGrpSpPr>
          <p:cNvPr id="4" name="组合 3"/>
          <p:cNvGrpSpPr/>
          <p:nvPr/>
        </p:nvGrpSpPr>
        <p:grpSpPr>
          <a:xfrm>
            <a:off x="201295" y="-128905"/>
            <a:ext cx="3408680" cy="1278890"/>
            <a:chOff x="317" y="-203"/>
            <a:chExt cx="5368" cy="2014"/>
          </a:xfrm>
        </p:grpSpPr>
        <p:sp>
          <p:nvSpPr>
            <p:cNvPr id="129" name="文本框 128"/>
            <p:cNvSpPr txBox="1"/>
            <p:nvPr/>
          </p:nvSpPr>
          <p:spPr>
            <a:xfrm>
              <a:off x="317" y="-203"/>
              <a:ext cx="2453" cy="2014"/>
            </a:xfrm>
            <a:prstGeom prst="rect">
              <a:avLst/>
            </a:prstGeom>
            <a:noFill/>
          </p:spPr>
          <p:txBody>
            <a:bodyPr wrap="square" rtlCol="0" anchor="t">
              <a:spAutoFit/>
            </a:bodyPr>
            <a:lstStyle/>
            <a:p>
              <a:pPr algn="ctr">
                <a:lnSpc>
                  <a:spcPct val="125000"/>
                </a:lnSpc>
                <a:spcBef>
                  <a:spcPts val="0"/>
                </a:spcBef>
                <a:spcAft>
                  <a:spcPts val="0"/>
                </a:spcAft>
              </a:pPr>
              <a:r>
                <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0</a:t>
              </a:r>
              <a:r>
                <a:rPr lang="en-US" altLang="zh-CN"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2</a:t>
              </a:r>
              <a:endPar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endParaRPr>
            </a:p>
          </p:txBody>
        </p:sp>
        <p:grpSp>
          <p:nvGrpSpPr>
            <p:cNvPr id="2" name="组合 1"/>
            <p:cNvGrpSpPr/>
            <p:nvPr/>
          </p:nvGrpSpPr>
          <p:grpSpPr>
            <a:xfrm>
              <a:off x="903" y="654"/>
              <a:ext cx="4782" cy="1145"/>
              <a:chOff x="903" y="654"/>
              <a:chExt cx="4782" cy="1145"/>
            </a:xfrm>
          </p:grpSpPr>
          <p:sp>
            <p:nvSpPr>
              <p:cNvPr id="68" name="文本框 67"/>
              <p:cNvSpPr txBox="1"/>
              <p:nvPr/>
            </p:nvSpPr>
            <p:spPr>
              <a:xfrm>
                <a:off x="2002" y="654"/>
                <a:ext cx="3683" cy="921"/>
              </a:xfrm>
              <a:prstGeom prst="rect">
                <a:avLst/>
              </a:prstGeom>
              <a:noFill/>
            </p:spPr>
            <p:txBody>
              <a:bodyPr wrap="square" rtlCol="0" anchor="t">
                <a:spAutoFit/>
              </a:bodyPr>
              <a:lstStyle/>
              <a:p>
                <a:pPr algn="r"/>
                <a:r>
                  <a:rPr lang="zh-CN" altLang="en-US" sz="3200" dirty="0">
                    <a:solidFill>
                      <a:sysClr val="window" lastClr="FFFFFF"/>
                    </a:solidFill>
                    <a:latin typeface="优设标题黑" panose="00000500000000000000" charset="-122"/>
                    <a:ea typeface="优设标题黑" panose="00000500000000000000" charset="-122"/>
                    <a:sym typeface="+mn-lt"/>
                  </a:rPr>
                  <a:t>重要贡献人</a:t>
                </a:r>
              </a:p>
            </p:txBody>
          </p:sp>
          <p:grpSp>
            <p:nvGrpSpPr>
              <p:cNvPr id="27" name="组合 26"/>
              <p:cNvGrpSpPr/>
              <p:nvPr/>
            </p:nvGrpSpPr>
            <p:grpSpPr>
              <a:xfrm>
                <a:off x="903" y="1528"/>
                <a:ext cx="3255" cy="271"/>
                <a:chOff x="2576147" y="4617810"/>
                <a:chExt cx="7779797" cy="172036"/>
              </a:xfrm>
            </p:grpSpPr>
            <p:sp>
              <p:nvSpPr>
                <p:cNvPr id="79" name="矩形 78"/>
                <p:cNvSpPr/>
                <p:nvPr/>
              </p:nvSpPr>
              <p:spPr>
                <a:xfrm>
                  <a:off x="3388520" y="4617810"/>
                  <a:ext cx="6967424" cy="72000"/>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0" name="矩形 79"/>
                <p:cNvSpPr/>
                <p:nvPr/>
              </p:nvSpPr>
              <p:spPr>
                <a:xfrm>
                  <a:off x="2576147" y="4771846"/>
                  <a:ext cx="6967424" cy="1800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grpSp>
      <p:sp>
        <p:nvSpPr>
          <p:cNvPr id="39" name="矩形 38"/>
          <p:cNvSpPr/>
          <p:nvPr/>
        </p:nvSpPr>
        <p:spPr>
          <a:xfrm>
            <a:off x="2874611" y="1729105"/>
            <a:ext cx="2911890" cy="4352290"/>
          </a:xfrm>
          <a:prstGeom prst="rect">
            <a:avLst/>
          </a:prstGeom>
          <a:gradFill>
            <a:gsLst>
              <a:gs pos="0">
                <a:srgbClr val="31FDFE">
                  <a:alpha val="35000"/>
                </a:srgbClr>
              </a:gs>
              <a:gs pos="100000">
                <a:srgbClr val="31FDFE">
                  <a:alpha val="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sp>
        <p:nvSpPr>
          <p:cNvPr id="45" name="文本框 44"/>
          <p:cNvSpPr txBox="1"/>
          <p:nvPr/>
        </p:nvSpPr>
        <p:spPr>
          <a:xfrm>
            <a:off x="2912931" y="1756873"/>
            <a:ext cx="2899410" cy="3747308"/>
          </a:xfrm>
          <a:prstGeom prst="rect">
            <a:avLst/>
          </a:prstGeom>
          <a:noFill/>
        </p:spPr>
        <p:txBody>
          <a:bodyPr wrap="square" rtlCol="0">
            <a:spAutoFit/>
          </a:bodyPr>
          <a:lstStyle/>
          <a:p>
            <a:pPr indent="0" fontAlgn="auto">
              <a:lnSpc>
                <a:spcPct val="150000"/>
              </a:lnSpc>
              <a:spcBef>
                <a:spcPts val="600"/>
              </a:spcBef>
              <a:spcAft>
                <a:spcPts val="600"/>
              </a:spcAft>
              <a:defRPr/>
            </a:pPr>
            <a:r>
              <a:rPr lang="en-US" altLang="zh-CN" sz="1600" spc="120" dirty="0">
                <a:solidFill>
                  <a:schemeClr val="bg1"/>
                </a:solidFill>
                <a:latin typeface="思源黑体 CN Regular" panose="020B0500000000000000" pitchFamily="34" charset="-122"/>
                <a:ea typeface="思源黑体 CN Regular" panose="020B0500000000000000" pitchFamily="34" charset="-122"/>
              </a:rPr>
              <a:t>Dudley Buck</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1927–1959</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）是美国工程师、物理学家和计算机科学家，被认为是计算机图像处理领域的先驱之一。他在</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20</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世纪</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50</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年代初期提出了早期的计算机图像处理概念，并设计了用于图像处理的硬件</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一台被称为</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图像分析机</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的早期计算机。</a:t>
            </a:r>
            <a:endParaRPr lang="zh-CN" altLang="en-US" sz="16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40" name="矩形 39"/>
          <p:cNvSpPr/>
          <p:nvPr/>
        </p:nvSpPr>
        <p:spPr>
          <a:xfrm>
            <a:off x="8951975" y="1692910"/>
            <a:ext cx="2899410" cy="4279900"/>
          </a:xfrm>
          <a:prstGeom prst="rect">
            <a:avLst/>
          </a:prstGeom>
          <a:gradFill>
            <a:gsLst>
              <a:gs pos="0">
                <a:srgbClr val="31FDFE">
                  <a:alpha val="35000"/>
                </a:srgbClr>
              </a:gs>
              <a:gs pos="100000">
                <a:srgbClr val="31FDFE">
                  <a:alpha val="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sp>
        <p:nvSpPr>
          <p:cNvPr id="46" name="文本框 45"/>
          <p:cNvSpPr txBox="1"/>
          <p:nvPr/>
        </p:nvSpPr>
        <p:spPr>
          <a:xfrm>
            <a:off x="7105015" y="3474720"/>
            <a:ext cx="1974850" cy="922020"/>
          </a:xfrm>
          <a:prstGeom prst="rect">
            <a:avLst/>
          </a:prstGeom>
          <a:noFill/>
        </p:spPr>
        <p:txBody>
          <a:bodyPr wrap="square" rtlCol="0">
            <a:spAutoFit/>
          </a:bodyPr>
          <a:lstStyle/>
          <a:p>
            <a:pPr algn="l"/>
            <a:r>
              <a:rPr lang="en-US" altLang="zh-CN" sz="5400" dirty="0">
                <a:solidFill>
                  <a:schemeClr val="bg1"/>
                </a:solidFill>
                <a:latin typeface="思源黑体 CN Bold" panose="020B0800000000000000" charset="-122"/>
                <a:ea typeface="思源黑体 CN Bold" panose="020B0800000000000000" charset="-122"/>
              </a:rPr>
              <a:t>100</a:t>
            </a:r>
          </a:p>
        </p:txBody>
      </p:sp>
      <p:sp>
        <p:nvSpPr>
          <p:cNvPr id="56" name="文本框 55"/>
          <p:cNvSpPr txBox="1"/>
          <p:nvPr/>
        </p:nvSpPr>
        <p:spPr>
          <a:xfrm>
            <a:off x="8951975" y="1692910"/>
            <a:ext cx="2899410" cy="4116640"/>
          </a:xfrm>
          <a:prstGeom prst="rect">
            <a:avLst/>
          </a:prstGeom>
          <a:noFill/>
        </p:spPr>
        <p:txBody>
          <a:bodyPr wrap="square" rtlCol="0">
            <a:spAutoFit/>
          </a:bodyPr>
          <a:lstStyle/>
          <a:p>
            <a:pPr indent="0" fontAlgn="auto">
              <a:lnSpc>
                <a:spcPct val="150000"/>
              </a:lnSpc>
              <a:spcBef>
                <a:spcPts val="600"/>
              </a:spcBef>
              <a:spcAft>
                <a:spcPts val="600"/>
              </a:spcAft>
              <a:defRPr/>
            </a:pPr>
            <a:r>
              <a:rPr lang="en-US" altLang="zh-CN" sz="1600" spc="120" dirty="0">
                <a:solidFill>
                  <a:schemeClr val="bg1"/>
                </a:solidFill>
                <a:latin typeface="思源黑体 CN Regular" panose="020B0500000000000000" pitchFamily="34" charset="-122"/>
                <a:ea typeface="思源黑体 CN Regular" panose="020B0500000000000000" pitchFamily="34" charset="-122"/>
              </a:rPr>
              <a:t>David Marr</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1945–1980</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）是一位英国的神经科学家和计算机科学家，以其在计算机视觉和神经科学领域的重要贡献而闻名。在他的博士论文中，</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Marr</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提出了一种用于视觉场景中边缘检测的数学模型。这个模型对边缘和纹理等基本视觉特征的提取具有重要意义，成为后来图像处理领域的基础。</a:t>
            </a:r>
            <a:endParaRPr lang="zh-CN" altLang="en-US" sz="16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pic>
        <p:nvPicPr>
          <p:cNvPr id="7" name="图片 6">
            <a:extLst>
              <a:ext uri="{FF2B5EF4-FFF2-40B4-BE49-F238E27FC236}">
                <a16:creationId xmlns:a16="http://schemas.microsoft.com/office/drawing/2014/main" id="{9AF377BD-2213-4DE0-94F2-07578571B44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6156" y="1777647"/>
            <a:ext cx="2219384" cy="3081245"/>
          </a:xfrm>
          <a:prstGeom prst="rect">
            <a:avLst/>
          </a:prstGeom>
        </p:spPr>
      </p:pic>
      <p:pic>
        <p:nvPicPr>
          <p:cNvPr id="1030" name="Picture 6" descr="David Marr (1945–1980)照片 的图像结果">
            <a:extLst>
              <a:ext uri="{FF2B5EF4-FFF2-40B4-BE49-F238E27FC236}">
                <a16:creationId xmlns:a16="http://schemas.microsoft.com/office/drawing/2014/main" id="{F723DD53-8FE5-43BB-A1B6-FB007AC489B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0583" y="1783969"/>
            <a:ext cx="2643554" cy="3124200"/>
          </a:xfrm>
          <a:prstGeom prst="rect">
            <a:avLst/>
          </a:prstGeom>
          <a:noFill/>
          <a:extLst>
            <a:ext uri="{909E8E84-426E-40DD-AFC4-6F175D3DCCD1}">
              <a14:hiddenFill xmlns:a14="http://schemas.microsoft.com/office/drawing/2010/main">
                <a:solidFill>
                  <a:srgbClr val="FFFFFF"/>
                </a:solidFill>
              </a14:hiddenFill>
            </a:ext>
          </a:extLst>
        </p:spPr>
      </p:pic>
      <p:pic>
        <p:nvPicPr>
          <p:cNvPr id="63" name="图片 62" descr="logo">
            <a:extLst>
              <a:ext uri="{FF2B5EF4-FFF2-40B4-BE49-F238E27FC236}">
                <a16:creationId xmlns:a16="http://schemas.microsoft.com/office/drawing/2014/main" id="{9F946AAB-02A6-470D-9A38-E31805693506}"/>
              </a:ext>
            </a:extLst>
          </p:cNvPr>
          <p:cNvPicPr>
            <a:picLocks noChangeAspect="1"/>
          </p:cNvPicPr>
          <p:nvPr/>
        </p:nvPicPr>
        <p:blipFill>
          <a:blip r:embed="rId6"/>
          <a:stretch>
            <a:fillRect/>
          </a:stretch>
        </p:blipFill>
        <p:spPr>
          <a:xfrm>
            <a:off x="8760607" y="37549"/>
            <a:ext cx="3380362" cy="680879"/>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10394950" y="101536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8833485" y="1406525"/>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0" name="椭圆 9"/>
          <p:cNvSpPr/>
          <p:nvPr/>
        </p:nvSpPr>
        <p:spPr>
          <a:xfrm>
            <a:off x="4361815" y="254444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245610" y="123190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2146300" y="4555490"/>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88315" y="455549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5" name="椭圆 14"/>
          <p:cNvSpPr/>
          <p:nvPr/>
        </p:nvSpPr>
        <p:spPr>
          <a:xfrm>
            <a:off x="1559560" y="5100320"/>
            <a:ext cx="360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751205" y="5349875"/>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6118225" y="470916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8" name="椭圆 17"/>
          <p:cNvSpPr/>
          <p:nvPr/>
        </p:nvSpPr>
        <p:spPr>
          <a:xfrm>
            <a:off x="4509135" y="45974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9" name="椭圆 18"/>
          <p:cNvSpPr/>
          <p:nvPr/>
        </p:nvSpPr>
        <p:spPr>
          <a:xfrm>
            <a:off x="5850255" y="169291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0" name="椭圆 19"/>
          <p:cNvSpPr/>
          <p:nvPr/>
        </p:nvSpPr>
        <p:spPr>
          <a:xfrm>
            <a:off x="5185410" y="534987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1" name="椭圆 20"/>
          <p:cNvSpPr/>
          <p:nvPr/>
        </p:nvSpPr>
        <p:spPr>
          <a:xfrm>
            <a:off x="9147810" y="411861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7489825" y="411861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49005" y="4507865"/>
            <a:ext cx="38100" cy="36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527925" y="548068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5" name="椭圆 24"/>
          <p:cNvSpPr/>
          <p:nvPr/>
        </p:nvSpPr>
        <p:spPr>
          <a:xfrm>
            <a:off x="10963910" y="60452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grpSp>
        <p:nvGrpSpPr>
          <p:cNvPr id="4" name="组合 3"/>
          <p:cNvGrpSpPr/>
          <p:nvPr/>
        </p:nvGrpSpPr>
        <p:grpSpPr>
          <a:xfrm>
            <a:off x="201295" y="-128905"/>
            <a:ext cx="3371850" cy="1278890"/>
            <a:chOff x="317" y="-203"/>
            <a:chExt cx="5310" cy="2014"/>
          </a:xfrm>
        </p:grpSpPr>
        <p:sp>
          <p:nvSpPr>
            <p:cNvPr id="129" name="文本框 128"/>
            <p:cNvSpPr txBox="1"/>
            <p:nvPr/>
          </p:nvSpPr>
          <p:spPr>
            <a:xfrm>
              <a:off x="317" y="-203"/>
              <a:ext cx="2318" cy="2014"/>
            </a:xfrm>
            <a:prstGeom prst="rect">
              <a:avLst/>
            </a:prstGeom>
            <a:noFill/>
          </p:spPr>
          <p:txBody>
            <a:bodyPr wrap="square" rtlCol="0" anchor="t">
              <a:spAutoFit/>
            </a:bodyPr>
            <a:lstStyle/>
            <a:p>
              <a:pPr algn="ctr">
                <a:lnSpc>
                  <a:spcPct val="125000"/>
                </a:lnSpc>
                <a:spcBef>
                  <a:spcPts val="0"/>
                </a:spcBef>
                <a:spcAft>
                  <a:spcPts val="0"/>
                </a:spcAft>
              </a:pPr>
              <a:r>
                <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0</a:t>
              </a:r>
              <a:r>
                <a:rPr lang="en-US" altLang="zh-CN"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2</a:t>
              </a:r>
              <a:endPar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endParaRPr>
            </a:p>
          </p:txBody>
        </p:sp>
        <p:grpSp>
          <p:nvGrpSpPr>
            <p:cNvPr id="2" name="组合 1"/>
            <p:cNvGrpSpPr/>
            <p:nvPr/>
          </p:nvGrpSpPr>
          <p:grpSpPr>
            <a:xfrm>
              <a:off x="903" y="654"/>
              <a:ext cx="4724" cy="1145"/>
              <a:chOff x="903" y="654"/>
              <a:chExt cx="4724" cy="1145"/>
            </a:xfrm>
          </p:grpSpPr>
          <p:sp>
            <p:nvSpPr>
              <p:cNvPr id="68" name="文本框 67"/>
              <p:cNvSpPr txBox="1"/>
              <p:nvPr/>
            </p:nvSpPr>
            <p:spPr>
              <a:xfrm>
                <a:off x="1944" y="654"/>
                <a:ext cx="3683" cy="921"/>
              </a:xfrm>
              <a:prstGeom prst="rect">
                <a:avLst/>
              </a:prstGeom>
              <a:noFill/>
            </p:spPr>
            <p:txBody>
              <a:bodyPr wrap="square" rtlCol="0" anchor="t">
                <a:spAutoFit/>
              </a:bodyPr>
              <a:lstStyle/>
              <a:p>
                <a:pPr algn="r"/>
                <a:r>
                  <a:rPr lang="zh-CN" altLang="en-US" sz="3200" dirty="0">
                    <a:solidFill>
                      <a:sysClr val="window" lastClr="FFFFFF"/>
                    </a:solidFill>
                    <a:latin typeface="优设标题黑" panose="00000500000000000000" charset="-122"/>
                    <a:ea typeface="优设标题黑" panose="00000500000000000000" charset="-122"/>
                    <a:sym typeface="+mn-lt"/>
                  </a:rPr>
                  <a:t>重要贡献人</a:t>
                </a:r>
              </a:p>
            </p:txBody>
          </p:sp>
          <p:grpSp>
            <p:nvGrpSpPr>
              <p:cNvPr id="27" name="组合 26"/>
              <p:cNvGrpSpPr/>
              <p:nvPr/>
            </p:nvGrpSpPr>
            <p:grpSpPr>
              <a:xfrm>
                <a:off x="903" y="1528"/>
                <a:ext cx="3255" cy="271"/>
                <a:chOff x="2576147" y="4617810"/>
                <a:chExt cx="7779797" cy="172036"/>
              </a:xfrm>
            </p:grpSpPr>
            <p:sp>
              <p:nvSpPr>
                <p:cNvPr id="79" name="矩形 78"/>
                <p:cNvSpPr/>
                <p:nvPr/>
              </p:nvSpPr>
              <p:spPr>
                <a:xfrm>
                  <a:off x="3388520" y="4617810"/>
                  <a:ext cx="6967424" cy="72000"/>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0" name="矩形 79"/>
                <p:cNvSpPr/>
                <p:nvPr/>
              </p:nvSpPr>
              <p:spPr>
                <a:xfrm>
                  <a:off x="2576147" y="4771846"/>
                  <a:ext cx="6967424" cy="1800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grpSp>
      <p:sp>
        <p:nvSpPr>
          <p:cNvPr id="39" name="矩形 38"/>
          <p:cNvSpPr/>
          <p:nvPr/>
        </p:nvSpPr>
        <p:spPr>
          <a:xfrm>
            <a:off x="3404962" y="1729105"/>
            <a:ext cx="7183789" cy="1855190"/>
          </a:xfrm>
          <a:prstGeom prst="rect">
            <a:avLst/>
          </a:prstGeom>
          <a:gradFill>
            <a:gsLst>
              <a:gs pos="0">
                <a:srgbClr val="31FDFE">
                  <a:alpha val="35000"/>
                </a:srgbClr>
              </a:gs>
              <a:gs pos="100000">
                <a:srgbClr val="31FDFE">
                  <a:alpha val="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sp>
        <p:nvSpPr>
          <p:cNvPr id="45" name="文本框 44"/>
          <p:cNvSpPr txBox="1"/>
          <p:nvPr/>
        </p:nvSpPr>
        <p:spPr>
          <a:xfrm>
            <a:off x="3443282" y="1756873"/>
            <a:ext cx="6916869" cy="1531317"/>
          </a:xfrm>
          <a:prstGeom prst="rect">
            <a:avLst/>
          </a:prstGeom>
          <a:noFill/>
        </p:spPr>
        <p:txBody>
          <a:bodyPr wrap="square" rtlCol="0">
            <a:spAutoFit/>
          </a:bodyPr>
          <a:lstStyle/>
          <a:p>
            <a:pPr indent="0" fontAlgn="auto">
              <a:lnSpc>
                <a:spcPct val="150000"/>
              </a:lnSpc>
              <a:spcBef>
                <a:spcPts val="600"/>
              </a:spcBef>
              <a:spcAft>
                <a:spcPts val="600"/>
              </a:spcAft>
              <a:defRPr/>
            </a:pPr>
            <a:r>
              <a:rPr lang="en-US" altLang="zh-CN" sz="1600" spc="120" dirty="0" err="1">
                <a:solidFill>
                  <a:schemeClr val="bg1"/>
                </a:solidFill>
                <a:latin typeface="思源黑体 CN Regular" panose="020B0500000000000000" pitchFamily="34" charset="-122"/>
                <a:ea typeface="思源黑体 CN Regular" panose="020B0500000000000000" pitchFamily="34" charset="-122"/>
              </a:rPr>
              <a:t>Azriel</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 Rosenfeld </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1928–2004</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）是一位以其在计算机科学和图像处理领域的贡献而著名的美国计算机科学家，</a:t>
            </a:r>
            <a:r>
              <a:rPr lang="zh-CN" altLang="en-US" sz="1600" b="0" i="0" dirty="0">
                <a:solidFill>
                  <a:srgbClr val="374151"/>
                </a:solidFill>
                <a:effectLst/>
                <a:latin typeface="Söhne"/>
              </a:rPr>
              <a:t> </a:t>
            </a:r>
            <a:r>
              <a:rPr lang="en-US" altLang="zh-CN" sz="1600" spc="120" dirty="0">
                <a:solidFill>
                  <a:schemeClr val="bg1"/>
                </a:solidFill>
                <a:latin typeface="思源黑体 CN Regular" panose="020B0500000000000000" pitchFamily="34" charset="-122"/>
                <a:ea typeface="思源黑体 CN Regular" panose="020B0500000000000000" pitchFamily="34" charset="-122"/>
              </a:rPr>
              <a:t>Rosenfeld</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是数字图像处理领域的奠基人之一，他在该领域的研究涵盖了多个方面，包括图像分析、形状识别和模式识别等。</a:t>
            </a:r>
            <a:endParaRPr lang="zh-CN" altLang="en-US" sz="1600" spc="120" dirty="0">
              <a:solidFill>
                <a:schemeClr val="bg1"/>
              </a:solidFill>
              <a:latin typeface="思源黑体 CN Regular" panose="020B0500000000000000" pitchFamily="34" charset="-122"/>
              <a:ea typeface="思源黑体 CN Regular" panose="020B0500000000000000" pitchFamily="34" charset="-122"/>
              <a:sym typeface="+mn-ea"/>
            </a:endParaRPr>
          </a:p>
        </p:txBody>
      </p:sp>
      <p:pic>
        <p:nvPicPr>
          <p:cNvPr id="2050" name="Picture 2" descr="Azriel Rosenfeld 的图像结果.大小：133 x 185。 资料来源：ethw.org">
            <a:extLst>
              <a:ext uri="{FF2B5EF4-FFF2-40B4-BE49-F238E27FC236}">
                <a16:creationId xmlns:a16="http://schemas.microsoft.com/office/drawing/2014/main" id="{9D84153E-9B64-4416-AC47-D2D03A204C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1082" y="1442720"/>
            <a:ext cx="1807180" cy="2521647"/>
          </a:xfrm>
          <a:prstGeom prst="rect">
            <a:avLst/>
          </a:prstGeom>
          <a:noFill/>
          <a:extLst>
            <a:ext uri="{909E8E84-426E-40DD-AFC4-6F175D3DCCD1}">
              <a14:hiddenFill xmlns:a14="http://schemas.microsoft.com/office/drawing/2010/main">
                <a:solidFill>
                  <a:srgbClr val="FFFFFF"/>
                </a:solidFill>
              </a14:hiddenFill>
            </a:ext>
          </a:extLst>
        </p:spPr>
      </p:pic>
      <p:sp>
        <p:nvSpPr>
          <p:cNvPr id="34" name="文本框 33">
            <a:extLst>
              <a:ext uri="{FF2B5EF4-FFF2-40B4-BE49-F238E27FC236}">
                <a16:creationId xmlns:a16="http://schemas.microsoft.com/office/drawing/2014/main" id="{BD267476-D32F-447D-8453-BA73EDC36D14}"/>
              </a:ext>
            </a:extLst>
          </p:cNvPr>
          <p:cNvSpPr txBox="1"/>
          <p:nvPr/>
        </p:nvSpPr>
        <p:spPr>
          <a:xfrm>
            <a:off x="883017" y="4364786"/>
            <a:ext cx="2653757" cy="2062103"/>
          </a:xfrm>
          <a:prstGeom prst="rect">
            <a:avLst/>
          </a:prstGeom>
          <a:noFill/>
        </p:spPr>
        <p:txBody>
          <a:bodyPr wrap="square" rtlCol="0">
            <a:spAutoFit/>
          </a:bodyPr>
          <a:lstStyle/>
          <a:p>
            <a:r>
              <a:rPr lang="en-US" altLang="zh-CN" sz="1600" spc="120" dirty="0">
                <a:solidFill>
                  <a:schemeClr val="bg1"/>
                </a:solidFill>
                <a:latin typeface="思源黑体 CN Regular" panose="020B0500000000000000" pitchFamily="34" charset="-122"/>
                <a:ea typeface="思源黑体 CN Regular" panose="020B0500000000000000" pitchFamily="34" charset="-122"/>
              </a:rPr>
              <a:t>Rosenfeld</a:t>
            </a:r>
            <a:r>
              <a:rPr lang="zh-CN" altLang="en-US" sz="1600" spc="120" dirty="0">
                <a:solidFill>
                  <a:schemeClr val="bg1"/>
                </a:solidFill>
                <a:latin typeface="思源黑体 CN Regular" panose="020B0500000000000000" pitchFamily="34" charset="-122"/>
                <a:ea typeface="思源黑体 CN Regular" panose="020B0500000000000000" pitchFamily="34" charset="-122"/>
              </a:rPr>
              <a:t>图像细化算法，一般指二值图像的骨架化的一种操作运算。所谓的细化就是经过一层层的剥离，从原来的图中去掉一些点，但仍要保持原来的形状，直到得到图像的骨架。</a:t>
            </a:r>
          </a:p>
        </p:txBody>
      </p:sp>
      <p:sp>
        <p:nvSpPr>
          <p:cNvPr id="6" name="AutoShape 6">
            <a:extLst>
              <a:ext uri="{FF2B5EF4-FFF2-40B4-BE49-F238E27FC236}">
                <a16:creationId xmlns:a16="http://schemas.microsoft.com/office/drawing/2014/main" id="{BBBB4C2A-049D-4ADA-904B-A030102B83B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8" name="图片 7">
            <a:extLst>
              <a:ext uri="{FF2B5EF4-FFF2-40B4-BE49-F238E27FC236}">
                <a16:creationId xmlns:a16="http://schemas.microsoft.com/office/drawing/2014/main" id="{930F4429-FFCC-43D2-92B9-55FC32A461CC}"/>
              </a:ext>
            </a:extLst>
          </p:cNvPr>
          <p:cNvPicPr>
            <a:picLocks noChangeAspect="1"/>
          </p:cNvPicPr>
          <p:nvPr/>
        </p:nvPicPr>
        <p:blipFill>
          <a:blip r:embed="rId5"/>
          <a:stretch>
            <a:fillRect/>
          </a:stretch>
        </p:blipFill>
        <p:spPr>
          <a:xfrm>
            <a:off x="3642996" y="4362563"/>
            <a:ext cx="3342324" cy="1848109"/>
          </a:xfrm>
          <a:prstGeom prst="rect">
            <a:avLst/>
          </a:prstGeom>
        </p:spPr>
      </p:pic>
      <p:pic>
        <p:nvPicPr>
          <p:cNvPr id="11" name="图片 10">
            <a:extLst>
              <a:ext uri="{FF2B5EF4-FFF2-40B4-BE49-F238E27FC236}">
                <a16:creationId xmlns:a16="http://schemas.microsoft.com/office/drawing/2014/main" id="{DD8E2EF9-8776-466E-9B02-873C27ABC559}"/>
              </a:ext>
            </a:extLst>
          </p:cNvPr>
          <p:cNvPicPr>
            <a:picLocks noChangeAspect="1"/>
          </p:cNvPicPr>
          <p:nvPr/>
        </p:nvPicPr>
        <p:blipFill>
          <a:blip r:embed="rId6"/>
          <a:stretch>
            <a:fillRect/>
          </a:stretch>
        </p:blipFill>
        <p:spPr>
          <a:xfrm>
            <a:off x="7851459" y="4366976"/>
            <a:ext cx="3355130" cy="1855190"/>
          </a:xfrm>
          <a:prstGeom prst="rect">
            <a:avLst/>
          </a:prstGeom>
        </p:spPr>
      </p:pic>
      <p:sp>
        <p:nvSpPr>
          <p:cNvPr id="28" name="箭头: 右 27">
            <a:extLst>
              <a:ext uri="{FF2B5EF4-FFF2-40B4-BE49-F238E27FC236}">
                <a16:creationId xmlns:a16="http://schemas.microsoft.com/office/drawing/2014/main" id="{15BF737D-32E0-48EC-A1E0-62DE11D6EC3B}"/>
              </a:ext>
            </a:extLst>
          </p:cNvPr>
          <p:cNvSpPr/>
          <p:nvPr/>
        </p:nvSpPr>
        <p:spPr>
          <a:xfrm>
            <a:off x="7193726" y="5136515"/>
            <a:ext cx="475488" cy="29565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41" name="图片 40" descr="logo">
            <a:extLst>
              <a:ext uri="{FF2B5EF4-FFF2-40B4-BE49-F238E27FC236}">
                <a16:creationId xmlns:a16="http://schemas.microsoft.com/office/drawing/2014/main" id="{B6336DE2-F4DE-45A0-9231-24D07BD0C46D}"/>
              </a:ext>
            </a:extLst>
          </p:cNvPr>
          <p:cNvPicPr>
            <a:picLocks noChangeAspect="1"/>
          </p:cNvPicPr>
          <p:nvPr/>
        </p:nvPicPr>
        <p:blipFill>
          <a:blip r:embed="rId7"/>
          <a:stretch>
            <a:fillRect/>
          </a:stretch>
        </p:blipFill>
        <p:spPr>
          <a:xfrm>
            <a:off x="8760607" y="37549"/>
            <a:ext cx="3380362" cy="680879"/>
          </a:xfrm>
          <a:prstGeom prst="rect">
            <a:avLst/>
          </a:prstGeom>
        </p:spPr>
      </p:pic>
    </p:spTree>
    <p:custDataLst>
      <p:tags r:id="rId1"/>
    </p:custDataLst>
    <p:extLst>
      <p:ext uri="{BB962C8B-B14F-4D97-AF65-F5344CB8AC3E}">
        <p14:creationId xmlns:p14="http://schemas.microsoft.com/office/powerpoint/2010/main" val="69928060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4801553" y="5088255"/>
            <a:ext cx="2578735" cy="398780"/>
          </a:xfrm>
          <a:prstGeom prst="rect">
            <a:avLst/>
          </a:prstGeom>
          <a:noFill/>
        </p:spPr>
        <p:txBody>
          <a:bodyPr wrap="square" rtlCol="0">
            <a:spAutoFit/>
          </a:bodyPr>
          <a:lstStyle>
            <a:defPPr>
              <a:defRPr lang="zh-CN"/>
            </a:defPPr>
            <a:lvl1pPr marL="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1pPr>
            <a:lvl2pPr marL="4572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2pPr>
            <a:lvl3pPr marL="9144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3pPr>
            <a:lvl4pPr marL="13716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4pPr>
            <a:lvl5pPr marL="18288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5pPr>
            <a:lvl6pPr marL="22860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6pPr>
            <a:lvl7pPr marL="27432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7pPr>
            <a:lvl8pPr marL="32004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8pPr>
            <a:lvl9pPr marL="36576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9pPr>
          </a:lstStyle>
          <a:p>
            <a:pPr lvl="0" algn="ctr">
              <a:spcBef>
                <a:spcPts val="0"/>
              </a:spcBef>
              <a:spcAft>
                <a:spcPts val="0"/>
              </a:spcAft>
              <a:buClrTx/>
              <a:buSzTx/>
              <a:buFontTx/>
              <a:defRPr/>
            </a:pPr>
            <a:r>
              <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高精度、高效率</a:t>
            </a:r>
          </a:p>
        </p:txBody>
      </p:sp>
      <p:sp>
        <p:nvSpPr>
          <p:cNvPr id="47" name="object 11"/>
          <p:cNvSpPr txBox="1"/>
          <p:nvPr/>
        </p:nvSpPr>
        <p:spPr>
          <a:xfrm>
            <a:off x="3122930" y="5481955"/>
            <a:ext cx="5908040" cy="133032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spcBef>
                <a:spcPts val="0"/>
              </a:spcBef>
              <a:spcAft>
                <a:spcPts val="0"/>
              </a:spcAft>
              <a:buClrTx/>
              <a:buSzTx/>
              <a:buFontTx/>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随着硬件设备的不断升级和算法的不断优化，数字图像处理将实现更高的精度和更高的效率，提高图像处理的质量和效率。</a:t>
            </a:r>
            <a:endParaRPr lang="zh-CN" sz="1400" spc="120" dirty="0" err="1">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35" name="文本框 34"/>
          <p:cNvSpPr txBox="1"/>
          <p:nvPr/>
        </p:nvSpPr>
        <p:spPr>
          <a:xfrm>
            <a:off x="1803400" y="2451100"/>
            <a:ext cx="2578735" cy="398780"/>
          </a:xfrm>
          <a:prstGeom prst="rect">
            <a:avLst/>
          </a:prstGeom>
          <a:noFill/>
        </p:spPr>
        <p:txBody>
          <a:bodyPr wrap="square" rtlCol="0">
            <a:spAutoFit/>
          </a:bodyPr>
          <a:lstStyle>
            <a:defPPr>
              <a:defRPr lang="zh-CN"/>
            </a:defPPr>
            <a:lvl1pPr marL="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1pPr>
            <a:lvl2pPr marL="4572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2pPr>
            <a:lvl3pPr marL="9144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3pPr>
            <a:lvl4pPr marL="13716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4pPr>
            <a:lvl5pPr marL="18288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5pPr>
            <a:lvl6pPr marL="22860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6pPr>
            <a:lvl7pPr marL="27432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7pPr>
            <a:lvl8pPr marL="32004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8pPr>
            <a:lvl9pPr marL="36576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9pPr>
          </a:lstStyle>
          <a:p>
            <a:pPr lvl="0" algn="r">
              <a:spcBef>
                <a:spcPts val="0"/>
              </a:spcBef>
              <a:spcAft>
                <a:spcPts val="0"/>
              </a:spcAft>
              <a:buClrTx/>
              <a:buSzTx/>
              <a:buFontTx/>
              <a:defRPr/>
            </a:pPr>
            <a:r>
              <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智能化</a:t>
            </a:r>
          </a:p>
        </p:txBody>
      </p:sp>
      <p:sp>
        <p:nvSpPr>
          <p:cNvPr id="45" name="object 11"/>
          <p:cNvSpPr txBox="1"/>
          <p:nvPr/>
        </p:nvSpPr>
        <p:spPr>
          <a:xfrm>
            <a:off x="959485" y="2844800"/>
            <a:ext cx="3422650" cy="181177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lnSpc>
                <a:spcPct val="150000"/>
              </a:lnSpc>
              <a:spcBef>
                <a:spcPts val="0"/>
              </a:spcBef>
              <a:spcAft>
                <a:spcPts val="0"/>
              </a:spcAft>
              <a:buClrTx/>
              <a:buSzTx/>
              <a:buFontTx/>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随着人工智能和深度学习的发展，数字图像处理也将逐步智能化，实现自动化和智能化处理，例如基于深度学习的图像识别和分类、基于计算机视觉的自动驾驶等</a:t>
            </a:r>
            <a:r>
              <a:rPr lang="zh-CN" altLang="en-US" dirty="0"/>
              <a:t>。</a:t>
            </a:r>
            <a:endParaRPr lang="zh-CN" sz="1400" spc="120" noProof="0" dirty="0" err="1">
              <a:ln>
                <a:noFill/>
              </a:ln>
              <a:solidFill>
                <a:schemeClr val="bg1"/>
              </a:solidFill>
              <a:effectLst/>
              <a:uLnTx/>
              <a:uFillTx/>
              <a:latin typeface="思源黑体 CN Regular" panose="020B0500000000000000" pitchFamily="34" charset="-122"/>
              <a:ea typeface="思源黑体 CN Regular" panose="020B0500000000000000" pitchFamily="34" charset="-122"/>
              <a:sym typeface="+mn-ea"/>
            </a:endParaRPr>
          </a:p>
        </p:txBody>
      </p:sp>
      <p:sp>
        <p:nvSpPr>
          <p:cNvPr id="33" name="文本框 32"/>
          <p:cNvSpPr txBox="1"/>
          <p:nvPr/>
        </p:nvSpPr>
        <p:spPr>
          <a:xfrm>
            <a:off x="7683500" y="2451100"/>
            <a:ext cx="2578735" cy="398780"/>
          </a:xfrm>
          <a:prstGeom prst="rect">
            <a:avLst/>
          </a:prstGeom>
          <a:noFill/>
        </p:spPr>
        <p:txBody>
          <a:bodyPr wrap="square" rtlCol="0">
            <a:spAutoFit/>
          </a:bodyPr>
          <a:lstStyle>
            <a:defPPr>
              <a:defRPr lang="zh-CN"/>
            </a:defPPr>
            <a:lvl1pPr marL="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1pPr>
            <a:lvl2pPr marL="4572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2pPr>
            <a:lvl3pPr marL="9144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3pPr>
            <a:lvl4pPr marL="13716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4pPr>
            <a:lvl5pPr marL="18288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5pPr>
            <a:lvl6pPr marL="22860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6pPr>
            <a:lvl7pPr marL="27432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7pPr>
            <a:lvl8pPr marL="32004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8pPr>
            <a:lvl9pPr marL="3657600" algn="l" defTabSz="914400" rtl="0" eaLnBrk="1" latinLnBrk="0" hangingPunct="1">
              <a:defRPr sz="1800" kern="1200">
                <a:solidFill>
                  <a:srgbClr val="FFFFFF"/>
                </a:solidFill>
                <a:latin typeface="Arial" panose="020B0604020202020204" pitchFamily="34" charset="0"/>
                <a:ea typeface="微软雅黑 Light" panose="020B0502040204020203" charset="-122"/>
                <a:cs typeface="+mn-ea"/>
              </a:defRPr>
            </a:lvl9pPr>
          </a:lstStyle>
          <a:p>
            <a:pPr lvl="0" algn="l">
              <a:spcBef>
                <a:spcPts val="0"/>
              </a:spcBef>
              <a:spcAft>
                <a:spcPts val="0"/>
              </a:spcAft>
              <a:buClrTx/>
              <a:buSzTx/>
              <a:buFontTx/>
              <a:defRPr/>
            </a:pPr>
            <a:r>
              <a:rPr lang="zh-CN" altLang="en-US" sz="2000" b="1" noProof="0" dirty="0">
                <a:ln>
                  <a:noFill/>
                </a:ln>
                <a:gradFill>
                  <a:gsLst>
                    <a:gs pos="0">
                      <a:srgbClr val="2079FF"/>
                    </a:gs>
                    <a:gs pos="100000">
                      <a:srgbClr val="47FDF9"/>
                    </a:gs>
                  </a:gsLst>
                  <a:lin ang="5400000" scaled="0"/>
                </a:gradFill>
                <a:effectLst/>
                <a:uLnTx/>
                <a:uFillTx/>
                <a:latin typeface="思源黑体 CN Bold" panose="020B0800000000000000" charset="-122"/>
                <a:ea typeface="思源黑体 CN Bold" panose="020B0800000000000000" charset="-122"/>
                <a:sym typeface="+mn-ea"/>
              </a:rPr>
              <a:t>应用广泛</a:t>
            </a:r>
          </a:p>
        </p:txBody>
      </p:sp>
      <p:sp>
        <p:nvSpPr>
          <p:cNvPr id="34" name="object 11"/>
          <p:cNvSpPr txBox="1"/>
          <p:nvPr/>
        </p:nvSpPr>
        <p:spPr>
          <a:xfrm>
            <a:off x="7683500" y="2844800"/>
            <a:ext cx="3602990" cy="133032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数字图像处理已经广泛应用于医疗、安全、交通、军事、娱乐等领域，未来还将涉及更多的领域，例如智慧城市、智能制造、虚拟现实、增强现实等。</a:t>
            </a:r>
            <a:endParaRPr lang="zh-CN" sz="1400" spc="120" dirty="0" err="1">
              <a:solidFill>
                <a:schemeClr val="bg1"/>
              </a:solidFill>
              <a:latin typeface="思源黑体 CN Regular" panose="020B0500000000000000" pitchFamily="34" charset="-122"/>
              <a:ea typeface="思源黑体 CN Regular" panose="020B0500000000000000" pitchFamily="34" charset="-122"/>
              <a:sym typeface="+mn-ea"/>
            </a:endParaRPr>
          </a:p>
        </p:txBody>
      </p:sp>
      <p:grpSp>
        <p:nvGrpSpPr>
          <p:cNvPr id="4" name="组合 3"/>
          <p:cNvGrpSpPr/>
          <p:nvPr/>
        </p:nvGrpSpPr>
        <p:grpSpPr>
          <a:xfrm>
            <a:off x="48895" y="-128905"/>
            <a:ext cx="3089275" cy="1278890"/>
            <a:chOff x="77" y="-203"/>
            <a:chExt cx="4865" cy="2014"/>
          </a:xfrm>
        </p:grpSpPr>
        <p:sp>
          <p:nvSpPr>
            <p:cNvPr id="129" name="文本框 128"/>
            <p:cNvSpPr txBox="1"/>
            <p:nvPr/>
          </p:nvSpPr>
          <p:spPr>
            <a:xfrm>
              <a:off x="77" y="-203"/>
              <a:ext cx="2439" cy="2014"/>
            </a:xfrm>
            <a:prstGeom prst="rect">
              <a:avLst/>
            </a:prstGeom>
            <a:noFill/>
          </p:spPr>
          <p:txBody>
            <a:bodyPr wrap="square" rtlCol="0" anchor="t">
              <a:spAutoFit/>
            </a:bodyPr>
            <a:lstStyle/>
            <a:p>
              <a:pPr algn="ctr">
                <a:lnSpc>
                  <a:spcPct val="125000"/>
                </a:lnSpc>
                <a:spcBef>
                  <a:spcPts val="0"/>
                </a:spcBef>
                <a:spcAft>
                  <a:spcPts val="0"/>
                </a:spcAft>
              </a:pPr>
              <a:r>
                <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0</a:t>
              </a:r>
              <a:r>
                <a:rPr lang="en-US" altLang="zh-CN"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3</a:t>
              </a:r>
            </a:p>
          </p:txBody>
        </p:sp>
        <p:grpSp>
          <p:nvGrpSpPr>
            <p:cNvPr id="2" name="组合 1"/>
            <p:cNvGrpSpPr/>
            <p:nvPr/>
          </p:nvGrpSpPr>
          <p:grpSpPr>
            <a:xfrm>
              <a:off x="903" y="654"/>
              <a:ext cx="4039" cy="1145"/>
              <a:chOff x="903" y="654"/>
              <a:chExt cx="4039" cy="1145"/>
            </a:xfrm>
          </p:grpSpPr>
          <p:sp>
            <p:nvSpPr>
              <p:cNvPr id="68" name="文本框 67"/>
              <p:cNvSpPr txBox="1"/>
              <p:nvPr/>
            </p:nvSpPr>
            <p:spPr>
              <a:xfrm>
                <a:off x="1259" y="654"/>
                <a:ext cx="3683" cy="919"/>
              </a:xfrm>
              <a:prstGeom prst="rect">
                <a:avLst/>
              </a:prstGeom>
              <a:noFill/>
            </p:spPr>
            <p:txBody>
              <a:bodyPr wrap="square" rtlCol="0" anchor="t">
                <a:spAutoFit/>
              </a:bodyPr>
              <a:lstStyle/>
              <a:p>
                <a:pPr algn="r"/>
                <a:r>
                  <a:rPr lang="zh-CN" altLang="en-US" sz="3200" dirty="0">
                    <a:solidFill>
                      <a:sysClr val="window" lastClr="FFFFFF"/>
                    </a:solidFill>
                    <a:latin typeface="优设标题黑" panose="00000500000000000000" charset="-122"/>
                    <a:ea typeface="优设标题黑" panose="00000500000000000000" charset="-122"/>
                    <a:sym typeface="+mn-lt"/>
                  </a:rPr>
                  <a:t>未来趋势</a:t>
                </a:r>
              </a:p>
            </p:txBody>
          </p:sp>
          <p:grpSp>
            <p:nvGrpSpPr>
              <p:cNvPr id="27" name="组合 26"/>
              <p:cNvGrpSpPr/>
              <p:nvPr/>
            </p:nvGrpSpPr>
            <p:grpSpPr>
              <a:xfrm>
                <a:off x="903" y="1528"/>
                <a:ext cx="3255" cy="271"/>
                <a:chOff x="2576147" y="4617810"/>
                <a:chExt cx="7779797" cy="172036"/>
              </a:xfrm>
            </p:grpSpPr>
            <p:sp>
              <p:nvSpPr>
                <p:cNvPr id="79" name="矩形 78"/>
                <p:cNvSpPr/>
                <p:nvPr/>
              </p:nvSpPr>
              <p:spPr>
                <a:xfrm>
                  <a:off x="3388520" y="4617810"/>
                  <a:ext cx="6967424" cy="72000"/>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0" name="矩形 79"/>
                <p:cNvSpPr/>
                <p:nvPr/>
              </p:nvSpPr>
              <p:spPr>
                <a:xfrm>
                  <a:off x="2576147" y="4771846"/>
                  <a:ext cx="6967424" cy="1800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grpSp>
      <p:sp>
        <p:nvSpPr>
          <p:cNvPr id="5" name="Freeform 2"/>
          <p:cNvSpPr/>
          <p:nvPr/>
        </p:nvSpPr>
        <p:spPr bwMode="auto">
          <a:xfrm>
            <a:off x="4264025" y="1525905"/>
            <a:ext cx="1800801" cy="3087758"/>
          </a:xfrm>
          <a:custGeom>
            <a:avLst/>
            <a:gdLst>
              <a:gd name="T0" fmla="*/ 548 w 548"/>
              <a:gd name="T1" fmla="*/ 627 h 939"/>
              <a:gd name="T2" fmla="*/ 548 w 548"/>
              <a:gd name="T3" fmla="*/ 7 h 939"/>
              <a:gd name="T4" fmla="*/ 543 w 548"/>
              <a:gd name="T5" fmla="*/ 1 h 939"/>
              <a:gd name="T6" fmla="*/ 541 w 548"/>
              <a:gd name="T7" fmla="*/ 0 h 939"/>
              <a:gd name="T8" fmla="*/ 536 w 548"/>
              <a:gd name="T9" fmla="*/ 3 h 939"/>
              <a:gd name="T10" fmla="*/ 2 w 548"/>
              <a:gd name="T11" fmla="*/ 928 h 939"/>
              <a:gd name="T12" fmla="*/ 3 w 548"/>
              <a:gd name="T13" fmla="*/ 936 h 939"/>
              <a:gd name="T14" fmla="*/ 11 w 548"/>
              <a:gd name="T15" fmla="*/ 937 h 939"/>
              <a:gd name="T16" fmla="*/ 17 w 548"/>
              <a:gd name="T17" fmla="*/ 934 h 939"/>
              <a:gd name="T18" fmla="*/ 548 w 548"/>
              <a:gd name="T19" fmla="*/ 627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8" h="939">
                <a:moveTo>
                  <a:pt x="548" y="627"/>
                </a:moveTo>
                <a:cubicBezTo>
                  <a:pt x="548" y="7"/>
                  <a:pt x="548" y="7"/>
                  <a:pt x="548" y="7"/>
                </a:cubicBezTo>
                <a:cubicBezTo>
                  <a:pt x="548" y="2"/>
                  <a:pt x="545" y="1"/>
                  <a:pt x="543" y="1"/>
                </a:cubicBezTo>
                <a:cubicBezTo>
                  <a:pt x="543" y="0"/>
                  <a:pt x="542" y="0"/>
                  <a:pt x="541" y="0"/>
                </a:cubicBezTo>
                <a:cubicBezTo>
                  <a:pt x="540" y="0"/>
                  <a:pt x="538" y="1"/>
                  <a:pt x="536" y="3"/>
                </a:cubicBezTo>
                <a:cubicBezTo>
                  <a:pt x="2" y="928"/>
                  <a:pt x="2" y="928"/>
                  <a:pt x="2" y="928"/>
                </a:cubicBezTo>
                <a:cubicBezTo>
                  <a:pt x="0" y="932"/>
                  <a:pt x="2" y="935"/>
                  <a:pt x="3" y="936"/>
                </a:cubicBezTo>
                <a:cubicBezTo>
                  <a:pt x="4" y="937"/>
                  <a:pt x="7" y="939"/>
                  <a:pt x="11" y="937"/>
                </a:cubicBezTo>
                <a:cubicBezTo>
                  <a:pt x="17" y="934"/>
                  <a:pt x="17" y="934"/>
                  <a:pt x="17" y="934"/>
                </a:cubicBezTo>
                <a:lnTo>
                  <a:pt x="548" y="627"/>
                </a:lnTo>
                <a:close/>
              </a:path>
            </a:pathLst>
          </a:custGeom>
          <a:gradFill>
            <a:gsLst>
              <a:gs pos="26000">
                <a:srgbClr val="2079FF">
                  <a:alpha val="80000"/>
                </a:srgbClr>
              </a:gs>
              <a:gs pos="69000">
                <a:srgbClr val="34BBFC">
                  <a:alpha val="80000"/>
                </a:srgbClr>
              </a:gs>
              <a:gs pos="100000">
                <a:srgbClr val="47FDF9">
                  <a:alpha val="80000"/>
                </a:srgbClr>
              </a:gs>
            </a:gsLst>
            <a:lin ang="5400000" scaled="0"/>
          </a:gradFill>
          <a:ln>
            <a:noFill/>
          </a:ln>
        </p:spPr>
        <p:txBody>
          <a:bodyPr vert="horz" wrap="square" lIns="91440" tIns="45720" rIns="91440" bIns="45720" numCol="1" anchor="t" anchorCtr="0" compatLnSpc="1"/>
          <a:lstStyle/>
          <a:p>
            <a:endParaRPr lang="en-US">
              <a:solidFill>
                <a:sysClr val="window" lastClr="FFFFFF"/>
              </a:solidFill>
              <a:cs typeface="思源黑体 CN Regular" panose="020B0500000000000000" pitchFamily="34" charset="-122"/>
              <a:sym typeface="思源黑体 CN Regular" panose="020B0500000000000000" pitchFamily="34" charset="-122"/>
            </a:endParaRPr>
          </a:p>
        </p:txBody>
      </p:sp>
      <p:sp>
        <p:nvSpPr>
          <p:cNvPr id="8" name="Freeform 3"/>
          <p:cNvSpPr/>
          <p:nvPr/>
        </p:nvSpPr>
        <p:spPr bwMode="auto">
          <a:xfrm>
            <a:off x="6138208" y="1529575"/>
            <a:ext cx="1804470" cy="3091428"/>
          </a:xfrm>
          <a:custGeom>
            <a:avLst/>
            <a:gdLst>
              <a:gd name="T0" fmla="*/ 12 w 549"/>
              <a:gd name="T1" fmla="*/ 4 h 940"/>
              <a:gd name="T2" fmla="*/ 5 w 549"/>
              <a:gd name="T3" fmla="*/ 1 h 940"/>
              <a:gd name="T4" fmla="*/ 0 w 549"/>
              <a:gd name="T5" fmla="*/ 7 h 940"/>
              <a:gd name="T6" fmla="*/ 0 w 549"/>
              <a:gd name="T7" fmla="*/ 626 h 940"/>
              <a:gd name="T8" fmla="*/ 539 w 549"/>
              <a:gd name="T9" fmla="*/ 938 h 940"/>
              <a:gd name="T10" fmla="*/ 546 w 549"/>
              <a:gd name="T11" fmla="*/ 937 h 940"/>
              <a:gd name="T12" fmla="*/ 547 w 549"/>
              <a:gd name="T13" fmla="*/ 930 h 940"/>
              <a:gd name="T14" fmla="*/ 12 w 549"/>
              <a:gd name="T15" fmla="*/ 4 h 9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9" h="940">
                <a:moveTo>
                  <a:pt x="12" y="4"/>
                </a:moveTo>
                <a:cubicBezTo>
                  <a:pt x="10" y="0"/>
                  <a:pt x="6" y="0"/>
                  <a:pt x="5" y="1"/>
                </a:cubicBezTo>
                <a:cubicBezTo>
                  <a:pt x="3" y="1"/>
                  <a:pt x="0" y="3"/>
                  <a:pt x="0" y="7"/>
                </a:cubicBezTo>
                <a:cubicBezTo>
                  <a:pt x="0" y="626"/>
                  <a:pt x="0" y="626"/>
                  <a:pt x="0" y="626"/>
                </a:cubicBezTo>
                <a:cubicBezTo>
                  <a:pt x="539" y="938"/>
                  <a:pt x="539" y="938"/>
                  <a:pt x="539" y="938"/>
                </a:cubicBezTo>
                <a:cubicBezTo>
                  <a:pt x="543" y="940"/>
                  <a:pt x="545" y="938"/>
                  <a:pt x="546" y="937"/>
                </a:cubicBezTo>
                <a:cubicBezTo>
                  <a:pt x="547" y="936"/>
                  <a:pt x="549" y="933"/>
                  <a:pt x="547" y="930"/>
                </a:cubicBezTo>
                <a:lnTo>
                  <a:pt x="12" y="4"/>
                </a:lnTo>
                <a:close/>
              </a:path>
            </a:pathLst>
          </a:custGeom>
          <a:gradFill>
            <a:gsLst>
              <a:gs pos="26000">
                <a:srgbClr val="2079FF">
                  <a:alpha val="80000"/>
                </a:srgbClr>
              </a:gs>
              <a:gs pos="69000">
                <a:srgbClr val="34BBFC">
                  <a:alpha val="80000"/>
                </a:srgbClr>
              </a:gs>
              <a:gs pos="100000">
                <a:srgbClr val="47FDF9">
                  <a:alpha val="80000"/>
                </a:srgbClr>
              </a:gs>
            </a:gsLst>
            <a:lin ang="5400000" scaled="0"/>
          </a:gradFill>
          <a:ln>
            <a:noFill/>
          </a:ln>
        </p:spPr>
        <p:txBody>
          <a:bodyPr vert="horz" wrap="square" lIns="91440" tIns="45720" rIns="91440" bIns="45720" numCol="1" spcCol="0" rtlCol="0" fromWordArt="0" anchor="t" anchorCtr="0" forceAA="0" compatLnSpc="1">
            <a:noAutofit/>
          </a:bodyPr>
          <a:lstStyle/>
          <a:p>
            <a:pPr lvl="0" algn="l">
              <a:buClrTx/>
              <a:buSzTx/>
              <a:buFontTx/>
            </a:pPr>
            <a:endParaRPr lang="en-US">
              <a:solidFill>
                <a:sysClr val="window" lastClr="FFFFFF"/>
              </a:solidFill>
              <a:cs typeface="思源黑体 CN Regular" panose="020B0500000000000000" pitchFamily="34" charset="-122"/>
              <a:sym typeface="思源黑体 CN Regular" panose="020B0500000000000000" pitchFamily="34" charset="-122"/>
            </a:endParaRPr>
          </a:p>
        </p:txBody>
      </p:sp>
      <p:sp>
        <p:nvSpPr>
          <p:cNvPr id="9" name="Freeform 4"/>
          <p:cNvSpPr/>
          <p:nvPr/>
        </p:nvSpPr>
        <p:spPr bwMode="auto">
          <a:xfrm>
            <a:off x="4343278" y="3650711"/>
            <a:ext cx="3517213" cy="1049559"/>
          </a:xfrm>
          <a:custGeom>
            <a:avLst/>
            <a:gdLst>
              <a:gd name="T0" fmla="*/ 1062 w 1070"/>
              <a:gd name="T1" fmla="*/ 319 h 319"/>
              <a:gd name="T2" fmla="*/ 1069 w 1070"/>
              <a:gd name="T3" fmla="*/ 314 h 319"/>
              <a:gd name="T4" fmla="*/ 1066 w 1070"/>
              <a:gd name="T5" fmla="*/ 307 h 319"/>
              <a:gd name="T6" fmla="*/ 535 w 1070"/>
              <a:gd name="T7" fmla="*/ 0 h 319"/>
              <a:gd name="T8" fmla="*/ 4 w 1070"/>
              <a:gd name="T9" fmla="*/ 307 h 319"/>
              <a:gd name="T10" fmla="*/ 1 w 1070"/>
              <a:gd name="T11" fmla="*/ 314 h 319"/>
              <a:gd name="T12" fmla="*/ 7 w 1070"/>
              <a:gd name="T13" fmla="*/ 319 h 319"/>
              <a:gd name="T14" fmla="*/ 1062 w 1070"/>
              <a:gd name="T15" fmla="*/ 319 h 3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0" h="319">
                <a:moveTo>
                  <a:pt x="1062" y="319"/>
                </a:moveTo>
                <a:cubicBezTo>
                  <a:pt x="1067" y="319"/>
                  <a:pt x="1068" y="316"/>
                  <a:pt x="1069" y="314"/>
                </a:cubicBezTo>
                <a:cubicBezTo>
                  <a:pt x="1069" y="313"/>
                  <a:pt x="1070" y="309"/>
                  <a:pt x="1066" y="307"/>
                </a:cubicBezTo>
                <a:cubicBezTo>
                  <a:pt x="535" y="0"/>
                  <a:pt x="535" y="0"/>
                  <a:pt x="535" y="0"/>
                </a:cubicBezTo>
                <a:cubicBezTo>
                  <a:pt x="4" y="307"/>
                  <a:pt x="4" y="307"/>
                  <a:pt x="4" y="307"/>
                </a:cubicBezTo>
                <a:cubicBezTo>
                  <a:pt x="0" y="309"/>
                  <a:pt x="1" y="313"/>
                  <a:pt x="1" y="314"/>
                </a:cubicBezTo>
                <a:cubicBezTo>
                  <a:pt x="1" y="316"/>
                  <a:pt x="3" y="319"/>
                  <a:pt x="7" y="319"/>
                </a:cubicBezTo>
                <a:lnTo>
                  <a:pt x="1062" y="319"/>
                </a:lnTo>
                <a:close/>
              </a:path>
            </a:pathLst>
          </a:custGeom>
          <a:gradFill>
            <a:gsLst>
              <a:gs pos="26000">
                <a:srgbClr val="2079FF">
                  <a:alpha val="80000"/>
                </a:srgbClr>
              </a:gs>
              <a:gs pos="69000">
                <a:srgbClr val="34BBFC">
                  <a:alpha val="80000"/>
                </a:srgbClr>
              </a:gs>
              <a:gs pos="100000">
                <a:srgbClr val="47FDF9">
                  <a:alpha val="80000"/>
                </a:srgbClr>
              </a:gs>
            </a:gsLst>
            <a:lin ang="5400000" scaled="0"/>
          </a:gradFill>
          <a:ln>
            <a:noFill/>
          </a:ln>
        </p:spPr>
        <p:txBody>
          <a:bodyPr vert="horz" wrap="square" lIns="91440" tIns="45720" rIns="91440" bIns="45720" numCol="1" anchor="t" anchorCtr="0" compatLnSpc="1">
            <a:noAutofit/>
          </a:bodyPr>
          <a:lstStyle/>
          <a:p>
            <a:pPr lvl="0" algn="l">
              <a:buClrTx/>
              <a:buSzTx/>
              <a:buFontTx/>
            </a:pPr>
            <a:endParaRPr lang="en-US">
              <a:solidFill>
                <a:sysClr val="window" lastClr="FFFFFF"/>
              </a:solidFill>
              <a:cs typeface="思源黑体 CN Regular" panose="020B0500000000000000" pitchFamily="34" charset="-122"/>
              <a:sym typeface="思源黑体 CN Regular" panose="020B0500000000000000" pitchFamily="34" charset="-122"/>
            </a:endParaRPr>
          </a:p>
        </p:txBody>
      </p:sp>
      <p:grpSp>
        <p:nvGrpSpPr>
          <p:cNvPr id="52" name="组合 51"/>
          <p:cNvGrpSpPr/>
          <p:nvPr/>
        </p:nvGrpSpPr>
        <p:grpSpPr>
          <a:xfrm>
            <a:off x="5272298" y="2985012"/>
            <a:ext cx="600267" cy="574689"/>
            <a:chOff x="4177" y="2786"/>
            <a:chExt cx="948" cy="907"/>
          </a:xfrm>
        </p:grpSpPr>
        <p:sp>
          <p:nvSpPr>
            <p:cNvPr id="49" name="菱形 48"/>
            <p:cNvSpPr/>
            <p:nvPr/>
          </p:nvSpPr>
          <p:spPr>
            <a:xfrm>
              <a:off x="4238" y="2786"/>
              <a:ext cx="815" cy="35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菱形 49"/>
            <p:cNvSpPr/>
            <p:nvPr/>
          </p:nvSpPr>
          <p:spPr>
            <a:xfrm rot="3392643">
              <a:off x="4050" y="3072"/>
              <a:ext cx="743" cy="488"/>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菱形 50"/>
            <p:cNvSpPr/>
            <p:nvPr/>
          </p:nvSpPr>
          <p:spPr>
            <a:xfrm rot="18196018" flipH="1">
              <a:off x="4502" y="3070"/>
              <a:ext cx="746" cy="50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6417061" y="2979874"/>
            <a:ext cx="436625" cy="507164"/>
            <a:chOff x="9962" y="5240"/>
            <a:chExt cx="722" cy="838"/>
          </a:xfrm>
        </p:grpSpPr>
        <p:sp>
          <p:nvSpPr>
            <p:cNvPr id="54" name="任意多边形: 形状 40"/>
            <p:cNvSpPr/>
            <p:nvPr/>
          </p:nvSpPr>
          <p:spPr>
            <a:xfrm>
              <a:off x="9962" y="5240"/>
              <a:ext cx="722" cy="839"/>
            </a:xfrm>
            <a:custGeom>
              <a:avLst/>
              <a:gdLst>
                <a:gd name="connsiteX0" fmla="*/ 0 w 462839"/>
                <a:gd name="connsiteY0" fmla="*/ 0 h 537845"/>
                <a:gd name="connsiteX1" fmla="*/ 336510 w 462839"/>
                <a:gd name="connsiteY1" fmla="*/ 0 h 537845"/>
                <a:gd name="connsiteX2" fmla="*/ 336510 w 462839"/>
                <a:gd name="connsiteY2" fmla="*/ 144304 h 537845"/>
                <a:gd name="connsiteX3" fmla="*/ 462839 w 462839"/>
                <a:gd name="connsiteY3" fmla="*/ 144304 h 537845"/>
                <a:gd name="connsiteX4" fmla="*/ 462839 w 462839"/>
                <a:gd name="connsiteY4" fmla="*/ 537845 h 537845"/>
                <a:gd name="connsiteX5" fmla="*/ 0 w 462839"/>
                <a:gd name="connsiteY5" fmla="*/ 537845 h 53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2839" h="537845">
                  <a:moveTo>
                    <a:pt x="0" y="0"/>
                  </a:moveTo>
                  <a:lnTo>
                    <a:pt x="336510" y="0"/>
                  </a:lnTo>
                  <a:lnTo>
                    <a:pt x="336510" y="144304"/>
                  </a:lnTo>
                  <a:lnTo>
                    <a:pt x="462839" y="144304"/>
                  </a:lnTo>
                  <a:lnTo>
                    <a:pt x="462839" y="537845"/>
                  </a:lnTo>
                  <a:lnTo>
                    <a:pt x="0" y="53784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 name="直角三角形 54"/>
            <p:cNvSpPr/>
            <p:nvPr/>
          </p:nvSpPr>
          <p:spPr>
            <a:xfrm>
              <a:off x="10506" y="5240"/>
              <a:ext cx="178" cy="20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p:nvPr/>
          </p:nvCxnSpPr>
          <p:spPr>
            <a:xfrm>
              <a:off x="10121" y="5705"/>
              <a:ext cx="384" cy="0"/>
            </a:xfrm>
            <a:prstGeom prst="line">
              <a:avLst/>
            </a:prstGeom>
            <a:ln w="19050">
              <a:solidFill>
                <a:srgbClr val="15B8FD"/>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10121" y="5870"/>
              <a:ext cx="384" cy="0"/>
            </a:xfrm>
            <a:prstGeom prst="line">
              <a:avLst/>
            </a:prstGeom>
            <a:ln w="19050">
              <a:solidFill>
                <a:srgbClr val="15B8FD"/>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10121" y="5529"/>
              <a:ext cx="384" cy="0"/>
            </a:xfrm>
            <a:prstGeom prst="line">
              <a:avLst/>
            </a:prstGeom>
            <a:ln w="19050">
              <a:solidFill>
                <a:srgbClr val="15B8FD"/>
              </a:solidFill>
            </a:ln>
          </p:spPr>
          <p:style>
            <a:lnRef idx="1">
              <a:schemeClr val="accent1"/>
            </a:lnRef>
            <a:fillRef idx="0">
              <a:schemeClr val="accent1"/>
            </a:fillRef>
            <a:effectRef idx="0">
              <a:schemeClr val="accent1"/>
            </a:effectRef>
            <a:fontRef idx="minor">
              <a:schemeClr val="tx1"/>
            </a:fontRef>
          </p:style>
        </p:cxnSp>
      </p:grpSp>
      <p:grpSp>
        <p:nvGrpSpPr>
          <p:cNvPr id="67" name="组合 66"/>
          <p:cNvGrpSpPr/>
          <p:nvPr/>
        </p:nvGrpSpPr>
        <p:grpSpPr>
          <a:xfrm>
            <a:off x="5827801" y="3997873"/>
            <a:ext cx="569447" cy="565881"/>
            <a:chOff x="4966335" y="-450694"/>
            <a:chExt cx="746525" cy="740521"/>
          </a:xfrm>
        </p:grpSpPr>
        <p:sp>
          <p:nvSpPr>
            <p:cNvPr id="60" name="椭圆 59"/>
            <p:cNvSpPr/>
            <p:nvPr/>
          </p:nvSpPr>
          <p:spPr>
            <a:xfrm>
              <a:off x="5479722" y="-415606"/>
              <a:ext cx="98476" cy="984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空心弧 68"/>
            <p:cNvSpPr/>
            <p:nvPr/>
          </p:nvSpPr>
          <p:spPr>
            <a:xfrm rot="17329311">
              <a:off x="4978267" y="-450694"/>
              <a:ext cx="713695" cy="713695"/>
            </a:xfrm>
            <a:prstGeom prst="blockArc">
              <a:avLst>
                <a:gd name="adj1" fmla="val 16337628"/>
                <a:gd name="adj2" fmla="val 21291116"/>
                <a:gd name="adj3" fmla="val 882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0" name="空心弧 69"/>
            <p:cNvSpPr/>
            <p:nvPr/>
          </p:nvSpPr>
          <p:spPr>
            <a:xfrm rot="9916843">
              <a:off x="4983031" y="-423868"/>
              <a:ext cx="713695" cy="713695"/>
            </a:xfrm>
            <a:prstGeom prst="blockArc">
              <a:avLst>
                <a:gd name="adj1" fmla="val 16337628"/>
                <a:gd name="adj2" fmla="val 21291116"/>
                <a:gd name="adj3" fmla="val 882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空心弧 70"/>
            <p:cNvSpPr/>
            <p:nvPr/>
          </p:nvSpPr>
          <p:spPr>
            <a:xfrm rot="3002349">
              <a:off x="4999165" y="-440193"/>
              <a:ext cx="713695" cy="713695"/>
            </a:xfrm>
            <a:prstGeom prst="blockArc">
              <a:avLst>
                <a:gd name="adj1" fmla="val 16337628"/>
                <a:gd name="adj2" fmla="val 21291116"/>
                <a:gd name="adj3" fmla="val 882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72" name="组合 71"/>
            <p:cNvGrpSpPr/>
            <p:nvPr/>
          </p:nvGrpSpPr>
          <p:grpSpPr>
            <a:xfrm>
              <a:off x="5168809" y="-302418"/>
              <a:ext cx="356578" cy="389025"/>
              <a:chOff x="4816384" y="-592930"/>
              <a:chExt cx="356578" cy="389025"/>
            </a:xfrm>
            <a:solidFill>
              <a:schemeClr val="bg1"/>
            </a:solidFill>
          </p:grpSpPr>
          <p:sp>
            <p:nvSpPr>
              <p:cNvPr id="75" name="椭圆 74"/>
              <p:cNvSpPr/>
              <p:nvPr/>
            </p:nvSpPr>
            <p:spPr>
              <a:xfrm>
                <a:off x="4872039" y="-592930"/>
                <a:ext cx="245268" cy="2452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形状 75"/>
              <p:cNvSpPr/>
              <p:nvPr/>
            </p:nvSpPr>
            <p:spPr>
              <a:xfrm>
                <a:off x="4816384" y="-373858"/>
                <a:ext cx="356578" cy="169953"/>
              </a:xfrm>
              <a:custGeom>
                <a:avLst/>
                <a:gdLst>
                  <a:gd name="connsiteX0" fmla="*/ 178289 w 356578"/>
                  <a:gd name="connsiteY0" fmla="*/ 0 h 192548"/>
                  <a:gd name="connsiteX1" fmla="*/ 356578 w 356578"/>
                  <a:gd name="connsiteY1" fmla="*/ 178289 h 192548"/>
                  <a:gd name="connsiteX2" fmla="*/ 353699 w 356578"/>
                  <a:gd name="connsiteY2" fmla="*/ 192548 h 192548"/>
                  <a:gd name="connsiteX3" fmla="*/ 2879 w 356578"/>
                  <a:gd name="connsiteY3" fmla="*/ 192548 h 192548"/>
                  <a:gd name="connsiteX4" fmla="*/ 0 w 356578"/>
                  <a:gd name="connsiteY4" fmla="*/ 178289 h 192548"/>
                  <a:gd name="connsiteX5" fmla="*/ 178289 w 356578"/>
                  <a:gd name="connsiteY5" fmla="*/ 0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578" h="192548">
                    <a:moveTo>
                      <a:pt x="178289" y="0"/>
                    </a:moveTo>
                    <a:cubicBezTo>
                      <a:pt x="276755" y="0"/>
                      <a:pt x="356578" y="79823"/>
                      <a:pt x="356578" y="178289"/>
                    </a:cubicBezTo>
                    <a:lnTo>
                      <a:pt x="353699" y="192548"/>
                    </a:lnTo>
                    <a:lnTo>
                      <a:pt x="2879" y="192548"/>
                    </a:lnTo>
                    <a:lnTo>
                      <a:pt x="0" y="178289"/>
                    </a:lnTo>
                    <a:cubicBezTo>
                      <a:pt x="0" y="79823"/>
                      <a:pt x="79823" y="0"/>
                      <a:pt x="17828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73" name="椭圆 72"/>
            <p:cNvSpPr/>
            <p:nvPr/>
          </p:nvSpPr>
          <p:spPr>
            <a:xfrm>
              <a:off x="4966335" y="-131393"/>
              <a:ext cx="98476" cy="984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5467238" y="163113"/>
              <a:ext cx="98476" cy="9847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椭圆 2"/>
          <p:cNvSpPr/>
          <p:nvPr/>
        </p:nvSpPr>
        <p:spPr>
          <a:xfrm>
            <a:off x="10394950" y="101536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8833485" y="1406525"/>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2" name="椭圆 11"/>
          <p:cNvSpPr/>
          <p:nvPr/>
        </p:nvSpPr>
        <p:spPr>
          <a:xfrm>
            <a:off x="4361815" y="254444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245610" y="123190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2146300" y="4555490"/>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88315" y="455549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6" name="椭圆 15"/>
          <p:cNvSpPr/>
          <p:nvPr/>
        </p:nvSpPr>
        <p:spPr>
          <a:xfrm>
            <a:off x="1559560" y="5100320"/>
            <a:ext cx="360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751205" y="5349875"/>
            <a:ext cx="38100" cy="36195"/>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6118225" y="470916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9" name="椭圆 18"/>
          <p:cNvSpPr/>
          <p:nvPr/>
        </p:nvSpPr>
        <p:spPr>
          <a:xfrm>
            <a:off x="4509135" y="45974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0" name="椭圆 19"/>
          <p:cNvSpPr/>
          <p:nvPr/>
        </p:nvSpPr>
        <p:spPr>
          <a:xfrm>
            <a:off x="5850255" y="169291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1" name="椭圆 20"/>
          <p:cNvSpPr/>
          <p:nvPr/>
        </p:nvSpPr>
        <p:spPr>
          <a:xfrm>
            <a:off x="5185410" y="534987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2" name="椭圆 21"/>
          <p:cNvSpPr/>
          <p:nvPr/>
        </p:nvSpPr>
        <p:spPr>
          <a:xfrm>
            <a:off x="9147810" y="411861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489825" y="4118610"/>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8549005" y="4507865"/>
            <a:ext cx="38100" cy="36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7527925" y="5480685"/>
            <a:ext cx="38100" cy="36195"/>
          </a:xfrm>
          <a:prstGeom prst="ellipse">
            <a:avLst/>
          </a:prstGeom>
          <a:solidFill>
            <a:srgbClr val="83D0DD"/>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26" name="椭圆 25"/>
          <p:cNvSpPr/>
          <p:nvPr/>
        </p:nvSpPr>
        <p:spPr>
          <a:xfrm>
            <a:off x="10963910" y="6045200"/>
            <a:ext cx="38100" cy="36195"/>
          </a:xfrm>
          <a:prstGeom prst="ellipse">
            <a:avLst/>
          </a:prstGeom>
          <a:solidFill>
            <a:schemeClr val="bg1"/>
          </a:solidFill>
          <a:ln>
            <a:noFill/>
          </a:ln>
          <a:effectLst>
            <a:glow rad="38100">
              <a:schemeClr val="bg1">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61" name="图片 60" descr="logo">
            <a:extLst>
              <a:ext uri="{FF2B5EF4-FFF2-40B4-BE49-F238E27FC236}">
                <a16:creationId xmlns:a16="http://schemas.microsoft.com/office/drawing/2014/main" id="{EBDAAB47-EB7E-4FD5-BBA8-A2DFC0F5820A}"/>
              </a:ext>
            </a:extLst>
          </p:cNvPr>
          <p:cNvPicPr>
            <a:picLocks noChangeAspect="1"/>
          </p:cNvPicPr>
          <p:nvPr/>
        </p:nvPicPr>
        <p:blipFill>
          <a:blip r:embed="rId3"/>
          <a:stretch>
            <a:fillRect/>
          </a:stretch>
        </p:blipFill>
        <p:spPr>
          <a:xfrm>
            <a:off x="8760607" y="37549"/>
            <a:ext cx="3380362" cy="680879"/>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8895" y="-128905"/>
            <a:ext cx="3418205" cy="1278890"/>
            <a:chOff x="77" y="-203"/>
            <a:chExt cx="5383" cy="2014"/>
          </a:xfrm>
        </p:grpSpPr>
        <p:sp>
          <p:nvSpPr>
            <p:cNvPr id="129" name="文本框 128"/>
            <p:cNvSpPr txBox="1"/>
            <p:nvPr/>
          </p:nvSpPr>
          <p:spPr>
            <a:xfrm>
              <a:off x="77" y="-203"/>
              <a:ext cx="2439" cy="2014"/>
            </a:xfrm>
            <a:prstGeom prst="rect">
              <a:avLst/>
            </a:prstGeom>
            <a:noFill/>
          </p:spPr>
          <p:txBody>
            <a:bodyPr wrap="square" rtlCol="0" anchor="t">
              <a:spAutoFit/>
            </a:bodyPr>
            <a:lstStyle/>
            <a:p>
              <a:pPr algn="ctr">
                <a:lnSpc>
                  <a:spcPct val="125000"/>
                </a:lnSpc>
                <a:spcBef>
                  <a:spcPts val="0"/>
                </a:spcBef>
                <a:spcAft>
                  <a:spcPts val="0"/>
                </a:spcAft>
              </a:pPr>
              <a:r>
                <a:rPr lang="zh-CN" altLang="en-US"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0</a:t>
              </a:r>
              <a:r>
                <a:rPr lang="en-US" altLang="zh-CN" sz="6600" noProof="0" dirty="0">
                  <a:ln>
                    <a:noFill/>
                  </a:ln>
                  <a:gradFill>
                    <a:gsLst>
                      <a:gs pos="20000">
                        <a:srgbClr val="31FDFE"/>
                      </a:gs>
                      <a:gs pos="90000">
                        <a:srgbClr val="019FDB">
                          <a:alpha val="0"/>
                        </a:srgbClr>
                      </a:gs>
                    </a:gsLst>
                    <a:path path="circle">
                      <a:fillToRect r="100000" b="100000"/>
                    </a:path>
                    <a:tileRect l="-100000" t="-100000"/>
                  </a:gradFill>
                  <a:effectLst/>
                  <a:uLnTx/>
                  <a:uFillTx/>
                  <a:latin typeface="优设标题黑" panose="00000500000000000000" charset="-122"/>
                  <a:ea typeface="优设标题黑" panose="00000500000000000000" charset="-122"/>
                  <a:sym typeface="+mn-lt"/>
                </a:rPr>
                <a:t>3</a:t>
              </a:r>
            </a:p>
          </p:txBody>
        </p:sp>
        <p:grpSp>
          <p:nvGrpSpPr>
            <p:cNvPr id="2" name="组合 1"/>
            <p:cNvGrpSpPr/>
            <p:nvPr/>
          </p:nvGrpSpPr>
          <p:grpSpPr>
            <a:xfrm>
              <a:off x="903" y="654"/>
              <a:ext cx="4557" cy="1145"/>
              <a:chOff x="903" y="654"/>
              <a:chExt cx="4557" cy="1145"/>
            </a:xfrm>
          </p:grpSpPr>
          <p:sp>
            <p:nvSpPr>
              <p:cNvPr id="68" name="文本框 67"/>
              <p:cNvSpPr txBox="1"/>
              <p:nvPr/>
            </p:nvSpPr>
            <p:spPr>
              <a:xfrm>
                <a:off x="1777" y="654"/>
                <a:ext cx="3683" cy="921"/>
              </a:xfrm>
              <a:prstGeom prst="rect">
                <a:avLst/>
              </a:prstGeom>
              <a:noFill/>
            </p:spPr>
            <p:txBody>
              <a:bodyPr wrap="square" rtlCol="0" anchor="t">
                <a:spAutoFit/>
              </a:bodyPr>
              <a:lstStyle/>
              <a:p>
                <a:pPr algn="r"/>
                <a:r>
                  <a:rPr lang="zh-CN" altLang="en-US" sz="3200" dirty="0">
                    <a:solidFill>
                      <a:sysClr val="window" lastClr="FFFFFF"/>
                    </a:solidFill>
                    <a:latin typeface="优设标题黑" panose="00000500000000000000" charset="-122"/>
                    <a:ea typeface="优设标题黑" panose="00000500000000000000" charset="-122"/>
                    <a:sym typeface="+mn-lt"/>
                  </a:rPr>
                  <a:t>待解决问题</a:t>
                </a:r>
              </a:p>
            </p:txBody>
          </p:sp>
          <p:grpSp>
            <p:nvGrpSpPr>
              <p:cNvPr id="27" name="组合 26"/>
              <p:cNvGrpSpPr/>
              <p:nvPr/>
            </p:nvGrpSpPr>
            <p:grpSpPr>
              <a:xfrm>
                <a:off x="903" y="1528"/>
                <a:ext cx="3255" cy="271"/>
                <a:chOff x="2576147" y="4617810"/>
                <a:chExt cx="7779797" cy="172036"/>
              </a:xfrm>
            </p:grpSpPr>
            <p:sp>
              <p:nvSpPr>
                <p:cNvPr id="79" name="矩形 78"/>
                <p:cNvSpPr/>
                <p:nvPr/>
              </p:nvSpPr>
              <p:spPr>
                <a:xfrm>
                  <a:off x="3388520" y="4617810"/>
                  <a:ext cx="6967424" cy="72000"/>
                </a:xfrm>
                <a:prstGeom prst="rect">
                  <a:avLst/>
                </a:prstGeom>
                <a:gradFill>
                  <a:gsLst>
                    <a:gs pos="50000">
                      <a:srgbClr val="00AAE8"/>
                    </a:gs>
                    <a:gs pos="500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0" name="矩形 79"/>
                <p:cNvSpPr/>
                <p:nvPr/>
              </p:nvSpPr>
              <p:spPr>
                <a:xfrm>
                  <a:off x="2576147" y="4771846"/>
                  <a:ext cx="6967424" cy="18000"/>
                </a:xfrm>
                <a:prstGeom prst="rect">
                  <a:avLst/>
                </a:prstGeom>
                <a:gradFill>
                  <a:gsLst>
                    <a:gs pos="0">
                      <a:srgbClr val="00AAE8">
                        <a:alpha val="0"/>
                      </a:srgbClr>
                    </a:gs>
                    <a:gs pos="100000">
                      <a:srgbClr val="31FDF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grpSp>
      <p:grpSp>
        <p:nvGrpSpPr>
          <p:cNvPr id="24" name="组合 23"/>
          <p:cNvGrpSpPr/>
          <p:nvPr/>
        </p:nvGrpSpPr>
        <p:grpSpPr>
          <a:xfrm>
            <a:off x="1267079" y="2745563"/>
            <a:ext cx="9661854" cy="2024671"/>
            <a:chOff x="1267079" y="2351020"/>
            <a:chExt cx="9661854" cy="1596420"/>
          </a:xfrm>
        </p:grpSpPr>
        <p:sp>
          <p:nvSpPr>
            <p:cNvPr id="25" name="椭圆 24"/>
            <p:cNvSpPr/>
            <p:nvPr/>
          </p:nvSpPr>
          <p:spPr>
            <a:xfrm>
              <a:off x="5170905" y="2947412"/>
              <a:ext cx="1854201" cy="306367"/>
            </a:xfrm>
            <a:prstGeom prst="ellipse">
              <a:avLst/>
            </a:prstGeom>
            <a:noFill/>
            <a:ln>
              <a:gradFill>
                <a:gsLst>
                  <a:gs pos="0">
                    <a:srgbClr val="019FDB">
                      <a:alpha val="0"/>
                    </a:srgbClr>
                  </a:gs>
                  <a:gs pos="64000">
                    <a:srgbClr val="019FDB">
                      <a:alpha val="78000"/>
                    </a:srgbClr>
                  </a:gs>
                  <a:gs pos="100000">
                    <a:srgbClr val="019FD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mn-ea"/>
                <a:sym typeface="+mn-ea"/>
              </a:endParaRPr>
            </a:p>
          </p:txBody>
        </p:sp>
        <p:sp>
          <p:nvSpPr>
            <p:cNvPr id="26" name="椭圆 25"/>
            <p:cNvSpPr/>
            <p:nvPr/>
          </p:nvSpPr>
          <p:spPr>
            <a:xfrm>
              <a:off x="3349881" y="2681698"/>
              <a:ext cx="5496250" cy="908140"/>
            </a:xfrm>
            <a:prstGeom prst="ellipse">
              <a:avLst/>
            </a:prstGeom>
            <a:noFill/>
            <a:ln>
              <a:gradFill>
                <a:gsLst>
                  <a:gs pos="0">
                    <a:srgbClr val="019FDB">
                      <a:alpha val="0"/>
                    </a:srgbClr>
                  </a:gs>
                  <a:gs pos="64000">
                    <a:srgbClr val="019FDB"/>
                  </a:gs>
                  <a:gs pos="100000">
                    <a:srgbClr val="019FD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 name="椭圆 2"/>
            <p:cNvSpPr/>
            <p:nvPr/>
          </p:nvSpPr>
          <p:spPr>
            <a:xfrm>
              <a:off x="1267079" y="2351020"/>
              <a:ext cx="9661854" cy="1596420"/>
            </a:xfrm>
            <a:prstGeom prst="ellipse">
              <a:avLst/>
            </a:prstGeom>
            <a:noFill/>
            <a:ln>
              <a:gradFill>
                <a:gsLst>
                  <a:gs pos="0">
                    <a:srgbClr val="019FDB">
                      <a:alpha val="0"/>
                    </a:srgbClr>
                  </a:gs>
                  <a:gs pos="64000">
                    <a:srgbClr val="019FDB"/>
                  </a:gs>
                  <a:gs pos="100000">
                    <a:srgbClr val="019FD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mn-ea"/>
                <a:sym typeface="+mn-ea"/>
              </a:endParaRPr>
            </a:p>
          </p:txBody>
        </p:sp>
      </p:grpSp>
      <p:sp>
        <p:nvSpPr>
          <p:cNvPr id="28" name="椭圆 27"/>
          <p:cNvSpPr/>
          <p:nvPr/>
        </p:nvSpPr>
        <p:spPr>
          <a:xfrm>
            <a:off x="3027566" y="4479931"/>
            <a:ext cx="192505" cy="192505"/>
          </a:xfrm>
          <a:prstGeom prst="ellipse">
            <a:avLst/>
          </a:prstGeom>
          <a:solidFill>
            <a:srgbClr val="019F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0" name="椭圆 29"/>
          <p:cNvSpPr/>
          <p:nvPr/>
        </p:nvSpPr>
        <p:spPr>
          <a:xfrm>
            <a:off x="2679343" y="2948172"/>
            <a:ext cx="192505" cy="192505"/>
          </a:xfrm>
          <a:prstGeom prst="ellipse">
            <a:avLst/>
          </a:prstGeom>
          <a:solidFill>
            <a:srgbClr val="019F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2" name="椭圆 31"/>
          <p:cNvSpPr/>
          <p:nvPr/>
        </p:nvSpPr>
        <p:spPr>
          <a:xfrm>
            <a:off x="8653626" y="4543583"/>
            <a:ext cx="192505" cy="192505"/>
          </a:xfrm>
          <a:prstGeom prst="ellipse">
            <a:avLst/>
          </a:prstGeom>
          <a:solidFill>
            <a:srgbClr val="019F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3" name="椭圆 32"/>
          <p:cNvSpPr/>
          <p:nvPr/>
        </p:nvSpPr>
        <p:spPr>
          <a:xfrm>
            <a:off x="9474809" y="2948171"/>
            <a:ext cx="192505" cy="192505"/>
          </a:xfrm>
          <a:prstGeom prst="ellipse">
            <a:avLst/>
          </a:prstGeom>
          <a:solidFill>
            <a:srgbClr val="019F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4" name="文本框 33"/>
          <p:cNvSpPr txBox="1"/>
          <p:nvPr/>
        </p:nvSpPr>
        <p:spPr>
          <a:xfrm>
            <a:off x="1657667" y="1489533"/>
            <a:ext cx="1920875" cy="51562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ts val="0"/>
              </a:spcBef>
              <a:spcAft>
                <a:spcPts val="0"/>
              </a:spcAft>
              <a:buClrTx/>
              <a:buSzTx/>
              <a:buFontTx/>
              <a:defRPr/>
            </a:pPr>
            <a:r>
              <a:rPr lang="zh-CN" altLang="en-US"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rPr>
              <a:t>低质量图像处理</a:t>
            </a:r>
            <a:endParaRPr lang="zh-CN" altLang="en-US"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sym typeface="+mn-ea"/>
            </a:endParaRPr>
          </a:p>
        </p:txBody>
      </p:sp>
      <p:sp>
        <p:nvSpPr>
          <p:cNvPr id="35" name="椭圆 34"/>
          <p:cNvSpPr/>
          <p:nvPr/>
        </p:nvSpPr>
        <p:spPr>
          <a:xfrm>
            <a:off x="5174372" y="1893531"/>
            <a:ext cx="1840831" cy="1697954"/>
          </a:xfrm>
          <a:prstGeom prst="ellipse">
            <a:avLst/>
          </a:prstGeom>
          <a:gradFill>
            <a:gsLst>
              <a:gs pos="9000">
                <a:srgbClr val="47FDF9"/>
              </a:gs>
              <a:gs pos="78000">
                <a:srgbClr val="019FDB">
                  <a:alpha val="8000"/>
                </a:srgbClr>
              </a:gs>
            </a:gsLst>
            <a:lin ang="5400000" scaled="0"/>
          </a:gradFill>
          <a:ln w="57150">
            <a:noFill/>
          </a:ln>
          <a:effectLst>
            <a:outerShdw blurRad="76200" dist="76200" dir="18900000" algn="b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rIns="0" numCol="1" spcCol="0" rtlCol="0" fromWordArt="0" anchor="ctr" anchorCtr="0" forceAA="0" compatLnSpc="1">
            <a:noAutofit/>
          </a:bodyPr>
          <a:lstStyle/>
          <a:p>
            <a:pPr lvl="0" algn="ctr">
              <a:buClrTx/>
              <a:buSzTx/>
              <a:buFontTx/>
            </a:pPr>
            <a:endParaRPr lang="zh-CN" altLang="en-US" sz="3200" dirty="0">
              <a:solidFill>
                <a:schemeClr val="bg1"/>
              </a:solidFill>
              <a:latin typeface="+mj-ea"/>
              <a:ea typeface="+mj-ea"/>
              <a:sym typeface="+mn-ea"/>
            </a:endParaRPr>
          </a:p>
        </p:txBody>
      </p:sp>
      <p:sp>
        <p:nvSpPr>
          <p:cNvPr id="36" name="文本框 35"/>
          <p:cNvSpPr txBox="1"/>
          <p:nvPr/>
        </p:nvSpPr>
        <p:spPr>
          <a:xfrm>
            <a:off x="916002" y="4576184"/>
            <a:ext cx="1856740" cy="515620"/>
          </a:xfrm>
          <a:prstGeom prst="rect">
            <a:avLst/>
          </a:prstGeom>
          <a:noFill/>
        </p:spPr>
        <p:txBody>
          <a:bodyPr wrap="square" rtlCol="0">
            <a:noAutofit/>
          </a:bodyPr>
          <a:lstStyle>
            <a:defPPr>
              <a:defRPr lang="zh-CN"/>
            </a:defPPr>
            <a:lvl1pPr lvl="0" algn="ctr">
              <a:spcBef>
                <a:spcPts val="0"/>
              </a:spcBef>
              <a:spcAft>
                <a:spcPts val="0"/>
              </a:spcAft>
              <a:buClrTx/>
              <a:buSzTx/>
              <a:buFontTx/>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rPr>
              <a:t>多模态图像处理</a:t>
            </a:r>
            <a:endParaRPr lang="zh-CN" altLang="en-US"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sym typeface="+mn-ea"/>
            </a:endParaRPr>
          </a:p>
        </p:txBody>
      </p:sp>
      <p:sp>
        <p:nvSpPr>
          <p:cNvPr id="38" name="文本框 37"/>
          <p:cNvSpPr txBox="1"/>
          <p:nvPr/>
        </p:nvSpPr>
        <p:spPr>
          <a:xfrm>
            <a:off x="9571061" y="4658331"/>
            <a:ext cx="1097280" cy="51562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spcBef>
                <a:spcPts val="0"/>
              </a:spcBef>
              <a:spcAft>
                <a:spcPts val="0"/>
              </a:spcAft>
              <a:buClrTx/>
              <a:buSzTx/>
              <a:buFontTx/>
              <a:defRPr/>
            </a:pPr>
            <a:r>
              <a:rPr lang="zh-CN" altLang="en-US"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rPr>
              <a:t>隐私保护</a:t>
            </a:r>
            <a:endParaRPr lang="zh-CN" altLang="en-US"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sym typeface="+mn-ea"/>
            </a:endParaRPr>
          </a:p>
        </p:txBody>
      </p:sp>
      <p:sp>
        <p:nvSpPr>
          <p:cNvPr id="40" name="文本框 39"/>
          <p:cNvSpPr txBox="1"/>
          <p:nvPr/>
        </p:nvSpPr>
        <p:spPr>
          <a:xfrm>
            <a:off x="8291069" y="1231900"/>
            <a:ext cx="1840830" cy="51562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rPr>
              <a:t>大规模图像处理</a:t>
            </a:r>
            <a:endParaRPr lang="zh-CN" altLang="en-US" b="1" dirty="0">
              <a:gradFill>
                <a:gsLst>
                  <a:gs pos="0">
                    <a:srgbClr val="2079FF"/>
                  </a:gs>
                  <a:gs pos="100000">
                    <a:srgbClr val="47FDF9"/>
                  </a:gs>
                </a:gsLst>
                <a:lin ang="5400000" scaled="0"/>
              </a:gradFill>
              <a:latin typeface="思源黑体 CN Bold" panose="020B0800000000000000" charset="-122"/>
              <a:ea typeface="思源黑体 CN Bold" panose="020B0800000000000000" charset="-122"/>
              <a:sym typeface="+mn-ea"/>
            </a:endParaRPr>
          </a:p>
        </p:txBody>
      </p:sp>
      <p:sp>
        <p:nvSpPr>
          <p:cNvPr id="9" name="文本框 8"/>
          <p:cNvSpPr txBox="1"/>
          <p:nvPr/>
        </p:nvSpPr>
        <p:spPr>
          <a:xfrm>
            <a:off x="5429885" y="2254885"/>
            <a:ext cx="1344930" cy="954107"/>
          </a:xfrm>
          <a:prstGeom prst="rect">
            <a:avLst/>
          </a:prstGeom>
          <a:noFill/>
        </p:spPr>
        <p:txBody>
          <a:bodyPr wrap="square" rtlCol="0" anchor="t">
            <a:spAutoFit/>
          </a:bodyPr>
          <a:lstStyle/>
          <a:p>
            <a:pPr algn="ctr"/>
            <a:r>
              <a:rPr lang="zh-CN" altLang="en-US" sz="2800" dirty="0">
                <a:solidFill>
                  <a:schemeClr val="bg1"/>
                </a:solidFill>
                <a:latin typeface="思源黑体 CN Bold" panose="020B0800000000000000" charset="-122"/>
                <a:ea typeface="思源黑体 CN Bold" panose="020B0800000000000000" charset="-122"/>
                <a:sym typeface="+mn-ea"/>
              </a:rPr>
              <a:t>待解决问题</a:t>
            </a:r>
          </a:p>
        </p:txBody>
      </p:sp>
      <p:sp>
        <p:nvSpPr>
          <p:cNvPr id="53" name="object 11"/>
          <p:cNvSpPr txBox="1"/>
          <p:nvPr/>
        </p:nvSpPr>
        <p:spPr>
          <a:xfrm>
            <a:off x="707326" y="1797025"/>
            <a:ext cx="3250311" cy="106045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在实际应用中，经常会遇到低质量的图像，例如模糊、噪声、失真等，如何对这些图像进行有效处理仍然是一个挑战。</a:t>
            </a:r>
            <a:endParaRPr sz="1400" spc="120" dirty="0" err="1">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10" name="object 11"/>
          <p:cNvSpPr txBox="1"/>
          <p:nvPr/>
        </p:nvSpPr>
        <p:spPr>
          <a:xfrm>
            <a:off x="8121396" y="1555693"/>
            <a:ext cx="3379851" cy="106045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随着数据规模的不断增大，如何对大规模图像进行高效处理仍然是一个难题，需要设计出更高效、更可扩展的图像处理算法和系统。</a:t>
            </a:r>
            <a:endParaRPr sz="1400" spc="120" dirty="0" err="1">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12" name="object 11"/>
          <p:cNvSpPr txBox="1"/>
          <p:nvPr/>
        </p:nvSpPr>
        <p:spPr>
          <a:xfrm>
            <a:off x="707326" y="4972843"/>
            <a:ext cx="5388674" cy="106045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随着多种传感技术的发展，涉及多种类型的图像和数据，例如光学图像、红外图像、超声图像、</a:t>
            </a:r>
            <a:r>
              <a:rPr lang="en-US" altLang="zh-CN" sz="1400" spc="120" dirty="0">
                <a:solidFill>
                  <a:schemeClr val="bg1"/>
                </a:solidFill>
                <a:latin typeface="思源黑体 CN Regular" panose="020B0500000000000000" pitchFamily="34" charset="-122"/>
                <a:ea typeface="思源黑体 CN Regular" panose="020B0500000000000000" pitchFamily="34" charset="-122"/>
              </a:rPr>
              <a:t>CT</a:t>
            </a:r>
            <a:r>
              <a:rPr lang="zh-CN" altLang="en-US" sz="1400" spc="120" dirty="0">
                <a:solidFill>
                  <a:schemeClr val="bg1"/>
                </a:solidFill>
                <a:latin typeface="思源黑体 CN Regular" panose="020B0500000000000000" pitchFamily="34" charset="-122"/>
                <a:ea typeface="思源黑体 CN Regular" panose="020B0500000000000000" pitchFamily="34" charset="-122"/>
              </a:rPr>
              <a:t>图像等，如何综合利用多种数字图像处理技术进行处理和分析仍然是一个挑战。</a:t>
            </a:r>
            <a:endParaRPr sz="1400" spc="120" dirty="0" err="1">
              <a:solidFill>
                <a:schemeClr val="bg1"/>
              </a:solidFill>
              <a:latin typeface="思源黑体 CN Regular" panose="020B0500000000000000" pitchFamily="34" charset="-122"/>
              <a:ea typeface="思源黑体 CN Regular" panose="020B0500000000000000" pitchFamily="34" charset="-122"/>
              <a:sym typeface="+mn-ea"/>
            </a:endParaRPr>
          </a:p>
        </p:txBody>
      </p:sp>
      <p:sp>
        <p:nvSpPr>
          <p:cNvPr id="15" name="object 11"/>
          <p:cNvSpPr txBox="1"/>
          <p:nvPr/>
        </p:nvSpPr>
        <p:spPr>
          <a:xfrm>
            <a:off x="7250736" y="5025764"/>
            <a:ext cx="3779393" cy="106045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lang="zh-CN" altLang="en-US" sz="1400" spc="120" dirty="0">
                <a:solidFill>
                  <a:schemeClr val="bg1"/>
                </a:solidFill>
                <a:latin typeface="思源黑体 CN Regular" panose="020B0500000000000000" pitchFamily="34" charset="-122"/>
                <a:ea typeface="思源黑体 CN Regular" panose="020B0500000000000000" pitchFamily="34" charset="-122"/>
              </a:rPr>
              <a:t>数字图像处理技术已经被广泛应用于安全和监控领域，但如何保护用户的隐私和个人信息仍然是一个重要的问题，需要设计出更加安全可靠的图像处理系统和算法。</a:t>
            </a:r>
            <a:endParaRPr sz="1400" spc="120" dirty="0" err="1">
              <a:solidFill>
                <a:schemeClr val="bg1"/>
              </a:solidFill>
              <a:latin typeface="思源黑体 CN Regular" panose="020B0500000000000000" pitchFamily="34" charset="-122"/>
              <a:ea typeface="思源黑体 CN Regular" panose="020B0500000000000000" pitchFamily="34" charset="-122"/>
              <a:sym typeface="+mn-ea"/>
            </a:endParaRPr>
          </a:p>
        </p:txBody>
      </p:sp>
      <p:pic>
        <p:nvPicPr>
          <p:cNvPr id="41" name="图片 40" descr="logo">
            <a:extLst>
              <a:ext uri="{FF2B5EF4-FFF2-40B4-BE49-F238E27FC236}">
                <a16:creationId xmlns:a16="http://schemas.microsoft.com/office/drawing/2014/main" id="{210A0031-8EA8-4EAB-A549-11660E926EDD}"/>
              </a:ext>
            </a:extLst>
          </p:cNvPr>
          <p:cNvPicPr>
            <a:picLocks noChangeAspect="1"/>
          </p:cNvPicPr>
          <p:nvPr/>
        </p:nvPicPr>
        <p:blipFill>
          <a:blip r:embed="rId3"/>
          <a:stretch>
            <a:fillRect/>
          </a:stretch>
        </p:blipFill>
        <p:spPr>
          <a:xfrm>
            <a:off x="8760607" y="37549"/>
            <a:ext cx="3380362" cy="680879"/>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PP_MARK_KEY" val="2de3e1da-aa04-411d-934e-1d2f3b70dd75"/>
  <p:tag name="COMMONDATA" val="eyJjb3VudCI6MSwiaGRpZCI6ImJiZDY1YWQ3YWU1Mjc1YzczN2I5MzY2MzAwNGM4OGMxIiwidXNlckNvdW50Ijox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5.xml><?xml version="1.0" encoding="utf-8"?>
<p:tagLst xmlns:a="http://schemas.openxmlformats.org/drawingml/2006/main" xmlns:r="http://schemas.openxmlformats.org/officeDocument/2006/relationships" xmlns:p="http://schemas.openxmlformats.org/presentationml/2006/main">
  <p:tag name="PA" val="v5.2.9"/>
</p:tagLst>
</file>

<file path=ppt/tags/tag66.xml><?xml version="1.0" encoding="utf-8"?>
<p:tagLst xmlns:a="http://schemas.openxmlformats.org/drawingml/2006/main" xmlns:r="http://schemas.openxmlformats.org/officeDocument/2006/relationships" xmlns:p="http://schemas.openxmlformats.org/presentationml/2006/main">
  <p:tag name="PA" val="v5.2.9"/>
</p:tagLst>
</file>

<file path=ppt/tags/tag67.xml><?xml version="1.0" encoding="utf-8"?>
<p:tagLst xmlns:a="http://schemas.openxmlformats.org/drawingml/2006/main" xmlns:r="http://schemas.openxmlformats.org/officeDocument/2006/relationships" xmlns:p="http://schemas.openxmlformats.org/presentationml/2006/main">
  <p:tag name="PA" val="v5.2.9"/>
</p:tagLst>
</file>

<file path=ppt/tags/tag68.xml><?xml version="1.0" encoding="utf-8"?>
<p:tagLst xmlns:a="http://schemas.openxmlformats.org/drawingml/2006/main" xmlns:r="http://schemas.openxmlformats.org/officeDocument/2006/relationships" xmlns:p="http://schemas.openxmlformats.org/presentationml/2006/main">
  <p:tag name="PA" val="v5.2.9"/>
</p:tagLst>
</file>

<file path=ppt/tags/tag69.xml><?xml version="1.0" encoding="utf-8"?>
<p:tagLst xmlns:a="http://schemas.openxmlformats.org/drawingml/2006/main" xmlns:r="http://schemas.openxmlformats.org/officeDocument/2006/relationships" xmlns:p="http://schemas.openxmlformats.org/presentationml/2006/main">
  <p:tag name="PA" val="v5.2.9"/>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思源黑体 CN Bold"/>
        <a:cs typeface=""/>
      </a:majorFont>
      <a:minorFont>
        <a:latin typeface="Arial"/>
        <a:ea typeface="思源黑体 CN 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gs>
            <a:gs pos="100000">
              <a:schemeClr val="phClr">
                <a:lumMod val="85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 CN 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Bold"/>
        <a:ea typeface=""/>
        <a:cs typeface=""/>
        <a:font script="Jpan" typeface="ＭＳ Ｐゴシック"/>
        <a:font script="Hang" typeface="맑은 고딕"/>
        <a:font script="Hans" typeface="思源黑体 CN Bold"/>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 CN 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Bold"/>
        <a:ea typeface=""/>
        <a:cs typeface=""/>
        <a:font script="Jpan" typeface="ＭＳ Ｐゴシック"/>
        <a:font script="Hang" typeface="맑은 고딕"/>
        <a:font script="Hans" typeface="思源黑体 CN Bold"/>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321</TotalTime>
  <Words>1256</Words>
  <Application>Microsoft Office PowerPoint</Application>
  <PresentationFormat>宽屏</PresentationFormat>
  <Paragraphs>93</Paragraphs>
  <Slides>10</Slides>
  <Notes>3</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思源黑体 CN Bold</vt:lpstr>
      <vt:lpstr>Söhne</vt:lpstr>
      <vt:lpstr>Wingdings</vt:lpstr>
      <vt:lpstr>Arial</vt:lpstr>
      <vt:lpstr>思源黑体 CN Regular</vt:lpstr>
      <vt:lpstr>优设标题黑</vt:lpstr>
      <vt:lpstr>汉仪尚巍手书W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Hao Xiao</cp:lastModifiedBy>
  <cp:revision>214</cp:revision>
  <dcterms:created xsi:type="dcterms:W3CDTF">2019-06-19T02:08:00Z</dcterms:created>
  <dcterms:modified xsi:type="dcterms:W3CDTF">2023-12-07T03:03:28Z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2052-12.1.0.15990</vt:lpwstr>
  </property>
  <property fmtid="{D5CDD505-2E9C-101B-9397-08002B2CF9AE}" pid="3" name="ICV">
    <vt:lpwstr>A0484BAA932C4E2FADE32513F0042AF1_11</vt:lpwstr>
  </property>
  <property fmtid="{D5CDD505-2E9C-101B-9397-08002B2CF9AE}" pid="4" name="KSOTemplateUUID">
    <vt:lpwstr>v1.0_mb_UbsUnlH9nJgCLblth2kMGQ==</vt:lpwstr>
  </property>
</Properties>
</file>

<file path=docProps/thumbnail.jpeg>
</file>